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910" r:id="rId3"/>
    <p:sldId id="808" r:id="rId5"/>
    <p:sldId id="936" r:id="rId6"/>
    <p:sldId id="938" r:id="rId7"/>
    <p:sldId id="984" r:id="rId8"/>
    <p:sldId id="940" r:id="rId9"/>
    <p:sldId id="934" r:id="rId10"/>
    <p:sldId id="988" r:id="rId11"/>
    <p:sldId id="935" r:id="rId12"/>
    <p:sldId id="985" r:id="rId13"/>
    <p:sldId id="942" r:id="rId14"/>
    <p:sldId id="990" r:id="rId15"/>
    <p:sldId id="989" r:id="rId16"/>
    <p:sldId id="945" r:id="rId17"/>
    <p:sldId id="948" r:id="rId18"/>
    <p:sldId id="947" r:id="rId19"/>
    <p:sldId id="949" r:id="rId20"/>
    <p:sldId id="951" r:id="rId21"/>
    <p:sldId id="950" r:id="rId22"/>
    <p:sldId id="952" r:id="rId23"/>
    <p:sldId id="955" r:id="rId24"/>
    <p:sldId id="954" r:id="rId25"/>
    <p:sldId id="956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" userDrawn="1">
          <p15:clr>
            <a:srgbClr val="A4A3A4"/>
          </p15:clr>
        </p15:guide>
        <p15:guide id="2" pos="6120" userDrawn="1">
          <p15:clr>
            <a:srgbClr val="A4A3A4"/>
          </p15:clr>
        </p15:guide>
        <p15:guide id="3" pos="5594" userDrawn="1">
          <p15:clr>
            <a:srgbClr val="A4A3A4"/>
          </p15:clr>
        </p15:guide>
        <p15:guide id="4" orient="horz" pos="1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E2D5C"/>
    <a:srgbClr val="C15413"/>
    <a:srgbClr val="E86B18"/>
    <a:srgbClr val="FBE5D6"/>
    <a:srgbClr val="FC7C3B"/>
    <a:srgbClr val="F90000"/>
    <a:srgbClr val="ACD78E"/>
    <a:srgbClr val="FFFFFF"/>
    <a:srgbClr val="FD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5"/>
    <p:restoredTop sz="87755"/>
  </p:normalViewPr>
  <p:slideViewPr>
    <p:cSldViewPr snapToGrid="0" snapToObjects="1" showGuides="1">
      <p:cViewPr varScale="1">
        <p:scale>
          <a:sx n="89" d="100"/>
          <a:sy n="89" d="100"/>
        </p:scale>
        <p:origin x="138" y="87"/>
      </p:cViewPr>
      <p:guideLst>
        <p:guide orient="horz" pos="544"/>
        <p:guide pos="6120"/>
        <p:guide pos="5594"/>
        <p:guide orient="horz" pos="1062"/>
      </p:guideLst>
    </p:cSldViewPr>
  </p:slideViewPr>
  <p:outlineViewPr>
    <p:cViewPr>
      <p:scale>
        <a:sx n="33" d="100"/>
        <a:sy n="33" d="100"/>
      </p:scale>
      <p:origin x="0" y="-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064" y="176"/>
      </p:cViewPr>
      <p:guideLst>
        <p:guide orient="horz" pos="3216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7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5DDF-3690-0C40-9545-00ABA1785E3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Hello everyone, I'm Ronglong Wu from Xiamen University. </a:t>
            </a:r>
            <a:endParaRPr kumimoji="1" lang="en-US" altLang="zh-CN" dirty="0"/>
          </a:p>
          <a:p>
            <a:r>
              <a:rPr kumimoji="1" lang="en-US" altLang="zh-CN" dirty="0"/>
              <a:t>Today, I'd like to share with you our recent work, </a:t>
            </a:r>
            <a:endParaRPr kumimoji="1" lang="en-US" altLang="zh-CN" dirty="0"/>
          </a:p>
          <a:p>
            <a:r>
              <a:rPr kumimoji="1" lang="en-US" altLang="zh-CN" dirty="0"/>
              <a:t>“Mitigating Write Disturbance in Non-Volatile Memory via Coupling Machine Learning with Out-of-Place Updates”, </a:t>
            </a:r>
            <a:endParaRPr kumimoji="1" lang="en-US" altLang="zh-CN" dirty="0"/>
          </a:p>
          <a:p>
            <a:r>
              <a:rPr kumimoji="1" lang="en-US" altLang="zh-CN" dirty="0"/>
              <a:t>which focuses on the write disturbance problem, a prevalent issue in non-volatile memory.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Traditional DRAM has reached its physical limits, making it challenging to further increase memory density and capacity. </a:t>
            </a:r>
            <a:endParaRPr lang="zh-CN" altLang="en-US"/>
          </a:p>
          <a:p>
            <a:r>
              <a:rPr lang="zh-CN" altLang="en-US"/>
              <a:t>The emerging NVM, such as Intel's Optane and Everspin's STT-RAM, </a:t>
            </a:r>
            <a:endParaRPr lang="zh-CN" altLang="en-US"/>
          </a:p>
          <a:p>
            <a:r>
              <a:rPr lang="zh-CN" altLang="en-US"/>
              <a:t>is considered a new way to break the scaling constraints of the main memory </a:t>
            </a:r>
            <a:endParaRPr lang="zh-CN" altLang="en-US"/>
          </a:p>
          <a:p>
            <a:r>
              <a:rPr lang="zh-CN" altLang="en-US"/>
              <a:t>due to its DRAM-comparable access performance and higher memory density. </a:t>
            </a:r>
            <a:endParaRPr lang="zh-CN" altLang="en-US"/>
          </a:p>
          <a:p>
            <a:r>
              <a:rPr lang="zh-CN" altLang="en-US"/>
              <a:t>However, as NVM density increases, it faces a significant problem of write disturbances </a:t>
            </a:r>
            <a:endParaRPr lang="zh-CN" altLang="en-US"/>
          </a:p>
          <a:p>
            <a:r>
              <a:rPr lang="zh-CN" altLang="en-US"/>
              <a:t>that impact the reliability of the memory system.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Traditional DRAM has reached its physical limits, making it challenging to further increase memory density and capacity. </a:t>
            </a:r>
            <a:endParaRPr lang="zh-CN" altLang="en-US"/>
          </a:p>
          <a:p>
            <a:r>
              <a:rPr lang="zh-CN" altLang="en-US"/>
              <a:t>The emerging NVM, such as Intel's Optane and Everspin's STT-RAM, </a:t>
            </a:r>
            <a:endParaRPr lang="zh-CN" altLang="en-US"/>
          </a:p>
          <a:p>
            <a:r>
              <a:rPr lang="zh-CN" altLang="en-US"/>
              <a:t>is considered a new way to break the scaling constraints of the main memory </a:t>
            </a:r>
            <a:endParaRPr lang="zh-CN" altLang="en-US"/>
          </a:p>
          <a:p>
            <a:r>
              <a:rPr lang="zh-CN" altLang="en-US"/>
              <a:t>due to its DRAM-comparable access performance and higher memory density. </a:t>
            </a:r>
            <a:endParaRPr lang="zh-CN" altLang="en-US"/>
          </a:p>
          <a:p>
            <a:r>
              <a:rPr lang="zh-CN" altLang="en-US"/>
              <a:t>However, as NVM density increases, it faces a significant problem of write disturbances </a:t>
            </a:r>
            <a:endParaRPr lang="zh-CN" altLang="en-US"/>
          </a:p>
          <a:p>
            <a:r>
              <a:rPr lang="zh-CN" altLang="en-US"/>
              <a:t>that impact the reliability of the memory system.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 will introduce our work from these four parts.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Xiaoming Du, Cong Li, Shen Zhou, Mao Ye, and Jing Li.</a:t>
            </a:r>
            <a:endParaRPr lang="zh-CN" altLang="en-US"/>
          </a:p>
          <a:p>
            <a:r>
              <a:rPr lang="zh-CN" altLang="en-US"/>
              <a:t>Predicting uncorrectable memory errors for proactive</a:t>
            </a:r>
            <a:endParaRPr lang="zh-CN" altLang="en-US"/>
          </a:p>
          <a:p>
            <a:r>
              <a:rPr lang="zh-CN" altLang="en-US"/>
              <a:t>replacement: An empirical study on large-scale field</a:t>
            </a:r>
            <a:endParaRPr lang="zh-CN" altLang="en-US"/>
          </a:p>
          <a:p>
            <a:r>
              <a:rPr lang="zh-CN" altLang="en-US"/>
              <a:t>data. In Proceedings of 2020 16th European Depend_x0002_able Computing Conference (EDCC), 2020.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Traditional DRAM has reached its physical limits, making it challenging to further increase memory density and capacity. </a:t>
            </a:r>
            <a:endParaRPr lang="zh-CN" altLang="en-US"/>
          </a:p>
          <a:p>
            <a:r>
              <a:rPr lang="zh-CN" altLang="en-US"/>
              <a:t>The emerging NVM, such as Intel's Optane and Everspin's STT-RAM, </a:t>
            </a:r>
            <a:endParaRPr lang="zh-CN" altLang="en-US"/>
          </a:p>
          <a:p>
            <a:r>
              <a:rPr lang="zh-CN" altLang="en-US"/>
              <a:t>is considered a new way to break the scaling constraints of the main memory </a:t>
            </a:r>
            <a:endParaRPr lang="zh-CN" altLang="en-US"/>
          </a:p>
          <a:p>
            <a:r>
              <a:rPr lang="zh-CN" altLang="en-US"/>
              <a:t>due to its DRAM-comparable access performance and higher memory density. </a:t>
            </a:r>
            <a:endParaRPr lang="zh-CN" altLang="en-US"/>
          </a:p>
          <a:p>
            <a:r>
              <a:rPr lang="zh-CN" altLang="en-US"/>
              <a:t>However, as NVM density increases, it faces a significant problem of write disturbances </a:t>
            </a:r>
            <a:endParaRPr lang="zh-CN" altLang="en-US"/>
          </a:p>
          <a:p>
            <a:r>
              <a:rPr lang="zh-CN" altLang="en-US"/>
              <a:t>that impact the reliability of the memory system.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第二张换成散热图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 will introduce our work from these four parts.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Traditional DRAM has reached its physical limits, making it challenging to further increase memory density and capacity. </a:t>
            </a:r>
            <a:endParaRPr lang="zh-CN" altLang="en-US"/>
          </a:p>
          <a:p>
            <a:r>
              <a:rPr lang="zh-CN" altLang="en-US"/>
              <a:t>The emerging NVM, such as Intel's Optane and Everspin's STT-RAM, </a:t>
            </a:r>
            <a:endParaRPr lang="zh-CN" altLang="en-US"/>
          </a:p>
          <a:p>
            <a:r>
              <a:rPr lang="zh-CN" altLang="en-US"/>
              <a:t>is considered a new way to break the scaling constraints of the main memory </a:t>
            </a:r>
            <a:endParaRPr lang="zh-CN" altLang="en-US"/>
          </a:p>
          <a:p>
            <a:r>
              <a:rPr lang="zh-CN" altLang="en-US"/>
              <a:t>due to its DRAM-comparable access performance and higher memory density. </a:t>
            </a:r>
            <a:endParaRPr lang="zh-CN" altLang="en-US"/>
          </a:p>
          <a:p>
            <a:r>
              <a:rPr lang="zh-CN" altLang="en-US"/>
              <a:t>However, as NVM density increases, it faces a significant problem of write disturbances </a:t>
            </a:r>
            <a:endParaRPr lang="zh-CN" altLang="en-US"/>
          </a:p>
          <a:p>
            <a:r>
              <a:rPr lang="zh-CN" altLang="en-US"/>
              <a:t>that impact the reliability of the memory system.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 will introduce our work from these four parts.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1" lang="zh-CN" altLang="en-US" dirty="0">
                <a:sym typeface="+mn-ea"/>
              </a:rPr>
              <a:t>In conclusion, our findings indicate that block selection can reduce WD errors, but the selection process incurs high latency. </a:t>
            </a:r>
            <a:endParaRPr kumimoji="1" lang="zh-CN" altLang="en-US" dirty="0"/>
          </a:p>
          <a:p>
            <a:r>
              <a:rPr kumimoji="1" lang="zh-CN" altLang="en-US" dirty="0">
                <a:sym typeface="+mn-ea"/>
              </a:rPr>
              <a:t>Further analysis reveals that reducing WD-prone writes can mitigate WD errors. </a:t>
            </a:r>
            <a:endParaRPr kumimoji="1" lang="zh-CN" altLang="en-US" dirty="0">
              <a:sym typeface="+mn-ea"/>
            </a:endParaRPr>
          </a:p>
          <a:p>
            <a:endParaRPr kumimoji="1" lang="zh-CN" altLang="en-US" dirty="0"/>
          </a:p>
          <a:p>
            <a:r>
              <a:rPr kumimoji="1" lang="zh-CN" altLang="en-US" dirty="0">
                <a:sym typeface="+mn-ea"/>
              </a:rPr>
              <a:t>To address this, we propose LearnWD, which utilizes the two observations to classify the stale blocks and select a suitable cluster for new blocks. </a:t>
            </a:r>
            <a:endParaRPr kumimoji="1" lang="zh-CN" altLang="en-US" dirty="0"/>
          </a:p>
          <a:p>
            <a:r>
              <a:rPr kumimoji="1" lang="zh-CN" altLang="en-US" dirty="0">
                <a:sym typeface="+mn-ea"/>
              </a:rPr>
              <a:t>LearnWD further utilizes MinHash to find the most similar stale block to the new block for overwritten to reduce RESET operations </a:t>
            </a:r>
            <a:endParaRPr kumimoji="1" lang="zh-CN" altLang="en-US" dirty="0"/>
          </a:p>
          <a:p>
            <a:r>
              <a:rPr kumimoji="1" lang="zh-CN" altLang="en-US" dirty="0">
                <a:sym typeface="+mn-ea"/>
              </a:rPr>
              <a:t>and further decrease WD errors. </a:t>
            </a:r>
            <a:endParaRPr kumimoji="1" lang="zh-CN" altLang="en-US" dirty="0">
              <a:sym typeface="+mn-ea"/>
            </a:endParaRPr>
          </a:p>
          <a:p>
            <a:endParaRPr kumimoji="1" lang="zh-CN" altLang="en-US" dirty="0">
              <a:sym typeface="+mn-ea"/>
            </a:endParaRPr>
          </a:p>
          <a:p>
            <a:r>
              <a:rPr kumimoji="1" lang="zh-CN" altLang="en-US" dirty="0">
                <a:sym typeface="+mn-ea"/>
              </a:rPr>
              <a:t>Experimental results demonstrate that LearnWD can assist existing encoding schemes in further reducing WD errors.</a:t>
            </a:r>
            <a:endParaRPr kumimoji="1" lang="zh-CN" altLang="en-US" dirty="0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That’all. Thank you.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 will introduce our work from these four parts.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1966B-1B5A-2142-872D-940133A9051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0B7C-96AF-5F4A-AE38-6DCB38AD952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" y="260934"/>
            <a:ext cx="682906" cy="3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0" y="0"/>
            <a:ext cx="12192000" cy="863326"/>
          </a:xfrm>
          <a:prstGeom prst="rect">
            <a:avLst/>
          </a:prstGeom>
          <a:solidFill>
            <a:srgbClr val="000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217492" y="0"/>
            <a:ext cx="10475912" cy="863326"/>
          </a:xfrm>
        </p:spPr>
        <p:txBody>
          <a:bodyPr anchor="ctr">
            <a:noAutofit/>
          </a:bodyPr>
          <a:lstStyle>
            <a:lvl1pPr marL="0" indent="0" algn="l">
              <a:buNone/>
              <a:defRPr sz="4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7" name="图片 6" descr="厦门大学-logo_0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90000"/>
          </a:blip>
          <a:stretch>
            <a:fillRect/>
          </a:stretch>
        </p:blipFill>
        <p:spPr>
          <a:xfrm>
            <a:off x="11353800" y="34925"/>
            <a:ext cx="800100" cy="800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A117-EC29-D840-A9B3-09299D6EEA5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D068-2F2D-D24F-B2E0-0AC6321DFEFD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0EE2-E6DD-F147-BD0E-FE7DDD8C4B4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180783"/>
            <a:ext cx="12192000" cy="716258"/>
          </a:xfrm>
          <a:prstGeom prst="rect">
            <a:avLst/>
          </a:prstGeom>
          <a:solidFill>
            <a:srgbClr val="000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4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863326"/>
          </a:xfrm>
          <a:prstGeom prst="rect">
            <a:avLst/>
          </a:prstGeom>
          <a:solidFill>
            <a:srgbClr val="000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075" y="-1"/>
            <a:ext cx="10515600" cy="863325"/>
          </a:xfr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6075" y="1682193"/>
            <a:ext cx="10515600" cy="4351338"/>
          </a:xfrm>
        </p:spPr>
        <p:txBody>
          <a:bodyPr/>
          <a:lstStyle>
            <a:lvl1pPr>
              <a:lnSpc>
                <a:spcPct val="120000"/>
              </a:lnSpc>
              <a:defRPr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2A49-9EA7-B64F-901B-FCA578DAD3C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120F13B2-05E5-2A4D-93C1-4D2A25821DE2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0" y="6191752"/>
            <a:ext cx="12192000" cy="705935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863326"/>
          </a:xfrm>
          <a:prstGeom prst="rect">
            <a:avLst/>
          </a:prstGeom>
          <a:solidFill>
            <a:srgbClr val="000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6075" y="-1"/>
            <a:ext cx="10515600" cy="863325"/>
          </a:xfr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6075" y="1682193"/>
            <a:ext cx="10515600" cy="4351338"/>
          </a:xfrm>
        </p:spPr>
        <p:txBody>
          <a:bodyPr/>
          <a:lstStyle>
            <a:lvl1pPr>
              <a:lnSpc>
                <a:spcPct val="120000"/>
              </a:lnSpc>
              <a:defRPr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2A49-9EA7-B64F-901B-FCA578DAD3C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120F13B2-05E5-2A4D-93C1-4D2A25821DE2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0" y="6191752"/>
            <a:ext cx="12192000" cy="705935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863326"/>
          </a:xfrm>
          <a:prstGeom prst="rect">
            <a:avLst/>
          </a:prstGeom>
          <a:solidFill>
            <a:srgbClr val="000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11411675" cy="863325"/>
          </a:xfr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896075" y="1682193"/>
            <a:ext cx="10515600" cy="4351338"/>
          </a:xfrm>
        </p:spPr>
        <p:txBody>
          <a:bodyPr/>
          <a:lstStyle>
            <a:lvl1pPr>
              <a:lnSpc>
                <a:spcPct val="120000"/>
              </a:lnSpc>
              <a:defRPr b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20000"/>
              </a:lnSpc>
              <a:defRPr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3CE2A49-9EA7-B64F-901B-FCA578DAD3C3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0F13B2-05E5-2A4D-93C1-4D2A25821DE2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14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0" y="6191752"/>
            <a:ext cx="12192000" cy="705935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5F7B-A10F-E24A-BBB9-327E136DE81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88182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863326"/>
          </a:xfrm>
          <a:prstGeom prst="rect">
            <a:avLst/>
          </a:prstGeom>
          <a:solidFill>
            <a:srgbClr val="000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 userDrawn="1"/>
        </p:nvSpPr>
        <p:spPr>
          <a:xfrm>
            <a:off x="896075" y="-1"/>
            <a:ext cx="10515600" cy="863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A1C9-BB6C-6549-B1A3-00118C653D0B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4181-D598-5748-9A22-E7B9768CF456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8CA8-B48F-0F49-B8EC-083C64370BD7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6201C-49C4-474A-933E-3CDA72E6E3B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5F57-5313-5540-8898-F801F7B7CAB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FBDF4-EC46-0D47-AE89-4D5DDE7D1DCA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../media/image14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notesSlide" Target="../notesSlides/notesSlide10.xml"/><Relationship Id="rId2" Type="http://schemas.openxmlformats.org/officeDocument/2006/relationships/tags" Target="../tags/tag21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9" Type="http://schemas.openxmlformats.org/officeDocument/2006/relationships/notesSlide" Target="../notesSlides/notesSlide11.xml"/><Relationship Id="rId58" Type="http://schemas.openxmlformats.org/officeDocument/2006/relationships/slideLayout" Target="../slideLayouts/slideLayout1.xml"/><Relationship Id="rId57" Type="http://schemas.openxmlformats.org/officeDocument/2006/relationships/image" Target="../media/image19.png"/><Relationship Id="rId56" Type="http://schemas.openxmlformats.org/officeDocument/2006/relationships/tags" Target="../tags/tag88.xml"/><Relationship Id="rId55" Type="http://schemas.openxmlformats.org/officeDocument/2006/relationships/image" Target="../media/image18.png"/><Relationship Id="rId54" Type="http://schemas.openxmlformats.org/officeDocument/2006/relationships/tags" Target="../tags/tag87.xml"/><Relationship Id="rId53" Type="http://schemas.openxmlformats.org/officeDocument/2006/relationships/tags" Target="../tags/tag86.xml"/><Relationship Id="rId52" Type="http://schemas.openxmlformats.org/officeDocument/2006/relationships/tags" Target="../tags/tag85.xml"/><Relationship Id="rId51" Type="http://schemas.openxmlformats.org/officeDocument/2006/relationships/image" Target="../media/image17.png"/><Relationship Id="rId50" Type="http://schemas.openxmlformats.org/officeDocument/2006/relationships/tags" Target="../tags/tag84.xml"/><Relationship Id="rId5" Type="http://schemas.openxmlformats.org/officeDocument/2006/relationships/tags" Target="../tags/tag41.xml"/><Relationship Id="rId49" Type="http://schemas.openxmlformats.org/officeDocument/2006/relationships/tags" Target="../tags/tag83.xml"/><Relationship Id="rId48" Type="http://schemas.openxmlformats.org/officeDocument/2006/relationships/tags" Target="../tags/tag82.xml"/><Relationship Id="rId47" Type="http://schemas.openxmlformats.org/officeDocument/2006/relationships/tags" Target="../tags/tag81.xml"/><Relationship Id="rId46" Type="http://schemas.openxmlformats.org/officeDocument/2006/relationships/tags" Target="../tags/tag80.xml"/><Relationship Id="rId45" Type="http://schemas.openxmlformats.org/officeDocument/2006/relationships/tags" Target="../tags/tag79.xml"/><Relationship Id="rId44" Type="http://schemas.openxmlformats.org/officeDocument/2006/relationships/tags" Target="../tags/tag78.xml"/><Relationship Id="rId43" Type="http://schemas.openxmlformats.org/officeDocument/2006/relationships/tags" Target="../tags/tag77.xml"/><Relationship Id="rId42" Type="http://schemas.openxmlformats.org/officeDocument/2006/relationships/tags" Target="../tags/tag76.xml"/><Relationship Id="rId41" Type="http://schemas.openxmlformats.org/officeDocument/2006/relationships/tags" Target="../tags/tag75.xml"/><Relationship Id="rId40" Type="http://schemas.openxmlformats.org/officeDocument/2006/relationships/tags" Target="../tags/tag74.xml"/><Relationship Id="rId4" Type="http://schemas.openxmlformats.org/officeDocument/2006/relationships/tags" Target="../tags/tag40.xml"/><Relationship Id="rId39" Type="http://schemas.openxmlformats.org/officeDocument/2006/relationships/tags" Target="../tags/tag73.xml"/><Relationship Id="rId38" Type="http://schemas.openxmlformats.org/officeDocument/2006/relationships/tags" Target="../tags/tag72.xml"/><Relationship Id="rId37" Type="http://schemas.openxmlformats.org/officeDocument/2006/relationships/tags" Target="../tags/tag71.xml"/><Relationship Id="rId36" Type="http://schemas.openxmlformats.org/officeDocument/2006/relationships/tags" Target="../tags/tag70.xml"/><Relationship Id="rId35" Type="http://schemas.openxmlformats.org/officeDocument/2006/relationships/tags" Target="../tags/tag69.xml"/><Relationship Id="rId34" Type="http://schemas.openxmlformats.org/officeDocument/2006/relationships/tags" Target="../tags/tag68.xml"/><Relationship Id="rId33" Type="http://schemas.openxmlformats.org/officeDocument/2006/relationships/image" Target="../media/image16.png"/><Relationship Id="rId32" Type="http://schemas.openxmlformats.org/officeDocument/2006/relationships/tags" Target="../tags/tag67.xml"/><Relationship Id="rId31" Type="http://schemas.openxmlformats.org/officeDocument/2006/relationships/tags" Target="../tags/tag66.xml"/><Relationship Id="rId30" Type="http://schemas.openxmlformats.org/officeDocument/2006/relationships/tags" Target="../tags/tag65.xml"/><Relationship Id="rId3" Type="http://schemas.openxmlformats.org/officeDocument/2006/relationships/tags" Target="../tags/tag39.xml"/><Relationship Id="rId29" Type="http://schemas.openxmlformats.org/officeDocument/2006/relationships/image" Target="../media/image15.png"/><Relationship Id="rId28" Type="http://schemas.openxmlformats.org/officeDocument/2006/relationships/tags" Target="../tags/tag64.xml"/><Relationship Id="rId27" Type="http://schemas.openxmlformats.org/officeDocument/2006/relationships/tags" Target="../tags/tag63.xml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38.xml"/><Relationship Id="rId19" Type="http://schemas.openxmlformats.org/officeDocument/2006/relationships/tags" Target="../tags/tag55.xml"/><Relationship Id="rId18" Type="http://schemas.openxmlformats.org/officeDocument/2006/relationships/tags" Target="../tags/tag54.xml"/><Relationship Id="rId17" Type="http://schemas.openxmlformats.org/officeDocument/2006/relationships/tags" Target="../tags/tag53.xml"/><Relationship Id="rId16" Type="http://schemas.openxmlformats.org/officeDocument/2006/relationships/tags" Target="../tags/tag52.xml"/><Relationship Id="rId15" Type="http://schemas.openxmlformats.org/officeDocument/2006/relationships/tags" Target="../tags/tag51.xml"/><Relationship Id="rId14" Type="http://schemas.openxmlformats.org/officeDocument/2006/relationships/tags" Target="../tags/tag50.xml"/><Relationship Id="rId13" Type="http://schemas.openxmlformats.org/officeDocument/2006/relationships/tags" Target="../tags/tag49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tags" Target="../tags/tag9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14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3" Type="http://schemas.openxmlformats.org/officeDocument/2006/relationships/notesSlide" Target="../notesSlides/notesSlide19.xml"/><Relationship Id="rId62" Type="http://schemas.openxmlformats.org/officeDocument/2006/relationships/slideLayout" Target="../slideLayouts/slideLayout1.xml"/><Relationship Id="rId61" Type="http://schemas.openxmlformats.org/officeDocument/2006/relationships/tags" Target="../tags/tag159.xml"/><Relationship Id="rId60" Type="http://schemas.openxmlformats.org/officeDocument/2006/relationships/tags" Target="../tags/tag158.xml"/><Relationship Id="rId6" Type="http://schemas.openxmlformats.org/officeDocument/2006/relationships/tags" Target="../tags/tag108.xml"/><Relationship Id="rId59" Type="http://schemas.openxmlformats.org/officeDocument/2006/relationships/tags" Target="../tags/tag157.xml"/><Relationship Id="rId58" Type="http://schemas.openxmlformats.org/officeDocument/2006/relationships/tags" Target="../tags/tag156.xml"/><Relationship Id="rId57" Type="http://schemas.openxmlformats.org/officeDocument/2006/relationships/tags" Target="../tags/tag155.xml"/><Relationship Id="rId56" Type="http://schemas.openxmlformats.org/officeDocument/2006/relationships/tags" Target="../tags/tag154.xml"/><Relationship Id="rId55" Type="http://schemas.openxmlformats.org/officeDocument/2006/relationships/tags" Target="../tags/tag153.xml"/><Relationship Id="rId54" Type="http://schemas.openxmlformats.org/officeDocument/2006/relationships/tags" Target="../tags/tag152.xml"/><Relationship Id="rId53" Type="http://schemas.openxmlformats.org/officeDocument/2006/relationships/tags" Target="../tags/tag151.xml"/><Relationship Id="rId52" Type="http://schemas.openxmlformats.org/officeDocument/2006/relationships/tags" Target="../tags/tag150.xml"/><Relationship Id="rId51" Type="http://schemas.openxmlformats.org/officeDocument/2006/relationships/tags" Target="../tags/tag149.xml"/><Relationship Id="rId50" Type="http://schemas.openxmlformats.org/officeDocument/2006/relationships/tags" Target="../tags/tag148.xml"/><Relationship Id="rId5" Type="http://schemas.openxmlformats.org/officeDocument/2006/relationships/tags" Target="../tags/tag107.xml"/><Relationship Id="rId49" Type="http://schemas.openxmlformats.org/officeDocument/2006/relationships/tags" Target="../tags/tag147.xml"/><Relationship Id="rId48" Type="http://schemas.openxmlformats.org/officeDocument/2006/relationships/tags" Target="../tags/tag146.xml"/><Relationship Id="rId47" Type="http://schemas.openxmlformats.org/officeDocument/2006/relationships/image" Target="../media/image28.png"/><Relationship Id="rId46" Type="http://schemas.openxmlformats.org/officeDocument/2006/relationships/tags" Target="../tags/tag145.xml"/><Relationship Id="rId45" Type="http://schemas.openxmlformats.org/officeDocument/2006/relationships/tags" Target="../tags/tag144.xml"/><Relationship Id="rId44" Type="http://schemas.openxmlformats.org/officeDocument/2006/relationships/tags" Target="../tags/tag143.xml"/><Relationship Id="rId43" Type="http://schemas.openxmlformats.org/officeDocument/2006/relationships/tags" Target="../tags/tag142.xml"/><Relationship Id="rId42" Type="http://schemas.openxmlformats.org/officeDocument/2006/relationships/tags" Target="../tags/tag141.xml"/><Relationship Id="rId41" Type="http://schemas.openxmlformats.org/officeDocument/2006/relationships/image" Target="../media/image27.png"/><Relationship Id="rId40" Type="http://schemas.openxmlformats.org/officeDocument/2006/relationships/tags" Target="../tags/tag140.xml"/><Relationship Id="rId4" Type="http://schemas.openxmlformats.org/officeDocument/2006/relationships/tags" Target="../tags/tag106.xml"/><Relationship Id="rId39" Type="http://schemas.openxmlformats.org/officeDocument/2006/relationships/tags" Target="../tags/tag139.xml"/><Relationship Id="rId38" Type="http://schemas.openxmlformats.org/officeDocument/2006/relationships/tags" Target="../tags/tag138.xml"/><Relationship Id="rId37" Type="http://schemas.openxmlformats.org/officeDocument/2006/relationships/tags" Target="../tags/tag137.xml"/><Relationship Id="rId36" Type="http://schemas.openxmlformats.org/officeDocument/2006/relationships/tags" Target="../tags/tag136.xml"/><Relationship Id="rId35" Type="http://schemas.openxmlformats.org/officeDocument/2006/relationships/tags" Target="../tags/tag135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5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image" Target="../media/image26.png"/><Relationship Id="rId20" Type="http://schemas.openxmlformats.org/officeDocument/2006/relationships/tags" Target="../tags/tag121.xml"/><Relationship Id="rId2" Type="http://schemas.openxmlformats.org/officeDocument/2006/relationships/tags" Target="../tags/tag104.xml"/><Relationship Id="rId19" Type="http://schemas.openxmlformats.org/officeDocument/2006/relationships/tags" Target="../tags/tag120.xml"/><Relationship Id="rId18" Type="http://schemas.openxmlformats.org/officeDocument/2006/relationships/image" Target="../media/image25.png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tags" Target="../tags/tag16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760" y="3251200"/>
            <a:ext cx="11951970" cy="106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38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Ronglong Wu(</a:t>
            </a:r>
            <a:r>
              <a:rPr lang="zh-CN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吴镕龙</a:t>
            </a:r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Shuyue Zhou, Jiahao Lu, Zhirong Shen, Zikang Xu, 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indent="0" algn="ctr" fontAlgn="auto">
              <a:lnSpc>
                <a:spcPts val="3800"/>
              </a:lnSpc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Jiwu Shu, Kunlin Yang, Feilong Lin, and Yiming Zhang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48677" y="1129397"/>
            <a:ext cx="11915140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ctr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b="1" dirty="0">
                <a:solidFill>
                  <a:srgbClr val="1238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Removing Obstacles before Breaking Through the Memory Wall: </a:t>
            </a:r>
            <a:endParaRPr lang="en-US" altLang="zh-CN" sz="4000" b="1" dirty="0">
              <a:solidFill>
                <a:srgbClr val="12387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12700" indent="0" algn="ctr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b="1" dirty="0">
                <a:solidFill>
                  <a:srgbClr val="12387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 Close Look at HBM Errors in the Field</a:t>
            </a:r>
            <a:endParaRPr lang="en-US" altLang="zh-CN" sz="4000" b="1" dirty="0">
              <a:solidFill>
                <a:srgbClr val="12387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1760" y="118745"/>
            <a:ext cx="12662535" cy="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800" b="1">
                <a:ea typeface="+mj-lt"/>
              </a:rPr>
              <a:t>26th ACM SIGOPS Chinasys Workshop</a:t>
            </a:r>
            <a:endParaRPr lang="en-US" altLang="zh-CN" sz="4800" b="1">
              <a:ea typeface="+mj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92350" y="4743450"/>
            <a:ext cx="7431405" cy="1665605"/>
            <a:chOff x="3292" y="7872"/>
            <a:chExt cx="11703" cy="2623"/>
          </a:xfrm>
        </p:grpSpPr>
        <p:pic>
          <p:nvPicPr>
            <p:cNvPr id="9" name="图片 8" descr="xmu-logo_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" y="7873"/>
              <a:ext cx="2550" cy="2550"/>
            </a:xfrm>
            <a:prstGeom prst="rect">
              <a:avLst/>
            </a:prstGeom>
          </p:spPr>
        </p:pic>
        <p:pic>
          <p:nvPicPr>
            <p:cNvPr id="10" name="图片 9" descr="Huawei_Standard_logo.sv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3" y="7872"/>
              <a:ext cx="2487" cy="2527"/>
            </a:xfrm>
            <a:prstGeom prst="rect">
              <a:avLst/>
            </a:prstGeom>
          </p:spPr>
        </p:pic>
        <p:pic>
          <p:nvPicPr>
            <p:cNvPr id="11" name="图片 10" descr="minjia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30208" t="16146" r="30430" b="44714"/>
            <a:stretch>
              <a:fillRect/>
            </a:stretch>
          </p:blipFill>
          <p:spPr>
            <a:xfrm>
              <a:off x="12371" y="7885"/>
              <a:ext cx="2625" cy="2610"/>
            </a:xfrm>
            <a:prstGeom prst="rect">
              <a:avLst/>
            </a:prstGeom>
          </p:spPr>
        </p:pic>
      </p:grpSp>
      <p:pic>
        <p:nvPicPr>
          <p:cNvPr id="2" name="图片 1" descr="chinasys_logo"/>
          <p:cNvPicPr>
            <a:picLocks noChangeAspect="1"/>
          </p:cNvPicPr>
          <p:nvPr/>
        </p:nvPicPr>
        <p:blipFill>
          <a:blip r:embed="rId6"/>
          <a:srcRect l="1395" t="22586" r="1531" b="22833"/>
          <a:stretch>
            <a:fillRect/>
          </a:stretch>
        </p:blipFill>
        <p:spPr>
          <a:xfrm>
            <a:off x="10252075" y="147320"/>
            <a:ext cx="1811655" cy="57721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32"/>
    </mc:Choice>
    <mc:Fallback>
      <p:transition spd="slow" advTm="160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72160" y="5217795"/>
            <a:ext cx="8959850" cy="1240790"/>
            <a:chOff x="1216" y="8217"/>
            <a:chExt cx="14110" cy="1954"/>
          </a:xfrm>
        </p:grpSpPr>
        <p:sp>
          <p:nvSpPr>
            <p:cNvPr id="29" name="矩形 28"/>
            <p:cNvSpPr/>
            <p:nvPr>
              <p:custDataLst>
                <p:tags r:id="rId1"/>
              </p:custDataLst>
            </p:nvPr>
          </p:nvSpPr>
          <p:spPr>
            <a:xfrm>
              <a:off x="1216" y="9403"/>
              <a:ext cx="9496" cy="7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>
              <p:custDataLst>
                <p:tags r:id="rId2"/>
              </p:custDataLst>
            </p:nvPr>
          </p:nvSpPr>
          <p:spPr>
            <a:xfrm>
              <a:off x="11522" y="8217"/>
              <a:ext cx="3805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Col-related modes (29.22%)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cxnSp>
          <p:nvCxnSpPr>
            <p:cNvPr id="33" name="直接箭头连接符 32"/>
            <p:cNvCxnSpPr>
              <a:stCxn id="23" idx="3"/>
            </p:cNvCxnSpPr>
            <p:nvPr/>
          </p:nvCxnSpPr>
          <p:spPr>
            <a:xfrm flipV="1">
              <a:off x="10770" y="8955"/>
              <a:ext cx="952" cy="776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772160" y="2479040"/>
            <a:ext cx="8757285" cy="1532255"/>
            <a:chOff x="1216" y="3904"/>
            <a:chExt cx="13791" cy="2413"/>
          </a:xfrm>
        </p:grpSpPr>
        <p:sp>
          <p:nvSpPr>
            <p:cNvPr id="28" name="矩形 27"/>
            <p:cNvSpPr/>
            <p:nvPr>
              <p:custDataLst>
                <p:tags r:id="rId3"/>
              </p:custDataLst>
            </p:nvPr>
          </p:nvSpPr>
          <p:spPr>
            <a:xfrm>
              <a:off x="1216" y="5549"/>
              <a:ext cx="9446" cy="7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>
              <p:custDataLst>
                <p:tags r:id="rId4"/>
              </p:custDataLst>
            </p:nvPr>
          </p:nvSpPr>
          <p:spPr>
            <a:xfrm>
              <a:off x="11203" y="3904"/>
              <a:ext cx="3805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Row-related modes (5.0%)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V="1">
              <a:off x="10662" y="4796"/>
              <a:ext cx="860" cy="753"/>
            </a:xfrm>
            <a:prstGeom prst="straightConnector1">
              <a:avLst/>
            </a:prstGeom>
            <a:ln w="28575">
              <a:solidFill>
                <a:srgbClr val="C1541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Analyses: Error Modes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Typical error modes in a bank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4350" y="1815465"/>
            <a:ext cx="6294755" cy="2167890"/>
            <a:chOff x="810" y="2859"/>
            <a:chExt cx="9913" cy="3414"/>
          </a:xfrm>
        </p:grpSpPr>
        <p:pic>
          <p:nvPicPr>
            <p:cNvPr id="11" name="图片 10" descr="未命名1_0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68412" r="8" b="72752"/>
            <a:stretch>
              <a:fillRect/>
            </a:stretch>
          </p:blipFill>
          <p:spPr>
            <a:xfrm>
              <a:off x="810" y="2859"/>
              <a:ext cx="3169" cy="2626"/>
            </a:xfrm>
            <a:prstGeom prst="rect">
              <a:avLst/>
            </a:prstGeom>
          </p:spPr>
        </p:pic>
        <p:pic>
          <p:nvPicPr>
            <p:cNvPr id="12" name="图片 11" descr="未命名1_0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rcRect t="33360" r="68420" b="39392"/>
            <a:stretch>
              <a:fillRect/>
            </a:stretch>
          </p:blipFill>
          <p:spPr>
            <a:xfrm>
              <a:off x="3980" y="2869"/>
              <a:ext cx="3169" cy="2626"/>
            </a:xfrm>
            <a:prstGeom prst="rect">
              <a:avLst/>
            </a:prstGeom>
          </p:spPr>
        </p:pic>
        <p:pic>
          <p:nvPicPr>
            <p:cNvPr id="13" name="图片 12" descr="未命名1_0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"/>
            <a:srcRect t="66283" r="68420" b="6469"/>
            <a:stretch>
              <a:fillRect/>
            </a:stretch>
          </p:blipFill>
          <p:spPr>
            <a:xfrm>
              <a:off x="7151" y="2859"/>
              <a:ext cx="3169" cy="26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0"/>
              </p:custDataLst>
            </p:nvPr>
          </p:nvSpPr>
          <p:spPr>
            <a:xfrm>
              <a:off x="1216" y="5495"/>
              <a:ext cx="271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Single-row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1"/>
              </p:custDataLst>
            </p:nvPr>
          </p:nvSpPr>
          <p:spPr>
            <a:xfrm>
              <a:off x="4340" y="5495"/>
              <a:ext cx="271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Two-row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6919" y="5549"/>
              <a:ext cx="380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Row-dominant 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86410" y="4252595"/>
            <a:ext cx="6351905" cy="2155825"/>
            <a:chOff x="766" y="6697"/>
            <a:chExt cx="10003" cy="3395"/>
          </a:xfrm>
        </p:grpSpPr>
        <p:pic>
          <p:nvPicPr>
            <p:cNvPr id="14" name="图片 13" descr="未命名1_0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"/>
            <a:srcRect l="34191" t="66605" r="34229" b="6147"/>
            <a:stretch>
              <a:fillRect/>
            </a:stretch>
          </p:blipFill>
          <p:spPr>
            <a:xfrm>
              <a:off x="7058" y="6698"/>
              <a:ext cx="3169" cy="2626"/>
            </a:xfrm>
            <a:prstGeom prst="rect">
              <a:avLst/>
            </a:prstGeom>
          </p:spPr>
        </p:pic>
        <p:pic>
          <p:nvPicPr>
            <p:cNvPr id="15" name="图片 14" descr="未命名1_00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"/>
            <a:srcRect l="34221" t="33245" r="34199" b="39507"/>
            <a:stretch>
              <a:fillRect/>
            </a:stretch>
          </p:blipFill>
          <p:spPr>
            <a:xfrm>
              <a:off x="766" y="6697"/>
              <a:ext cx="3169" cy="2626"/>
            </a:xfrm>
            <a:prstGeom prst="rect">
              <a:avLst/>
            </a:prstGeom>
          </p:spPr>
        </p:pic>
        <p:pic>
          <p:nvPicPr>
            <p:cNvPr id="16" name="图片 15" descr="未命名1_0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"/>
            <a:srcRect l="69319" t="33598" r="-899" b="39154"/>
            <a:stretch>
              <a:fillRect/>
            </a:stretch>
          </p:blipFill>
          <p:spPr>
            <a:xfrm>
              <a:off x="3979" y="6730"/>
              <a:ext cx="3169" cy="262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262" y="9314"/>
              <a:ext cx="271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Single-col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4386" y="9314"/>
              <a:ext cx="2718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Two-col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8"/>
              </p:custDataLst>
            </p:nvPr>
          </p:nvSpPr>
          <p:spPr>
            <a:xfrm>
              <a:off x="6965" y="9368"/>
              <a:ext cx="380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Col-dominant 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6979920" y="3674110"/>
            <a:ext cx="4995545" cy="13931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Column-related modes are more commonly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observed in HBM, as opposed to the prevalent row-related modes in DRAM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Analyses: Time between Errors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30" name="圆角矩形 129"/>
          <p:cNvSpPr/>
          <p:nvPr>
            <p:custDataLst>
              <p:tags r:id="rId1"/>
            </p:custDataLst>
          </p:nvPr>
        </p:nvSpPr>
        <p:spPr>
          <a:xfrm>
            <a:off x="1223010" y="6195060"/>
            <a:ext cx="2686050" cy="3073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圆角矩形 106"/>
          <p:cNvSpPr/>
          <p:nvPr>
            <p:custDataLst>
              <p:tags r:id="rId2"/>
            </p:custDataLst>
          </p:nvPr>
        </p:nvSpPr>
        <p:spPr>
          <a:xfrm>
            <a:off x="1314450" y="6244590"/>
            <a:ext cx="201295" cy="201295"/>
          </a:xfrm>
          <a:prstGeom prst="roundRect">
            <a:avLst/>
          </a:prstGeom>
          <a:solidFill>
            <a:srgbClr val="FC7C3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>
            <p:custDataLst>
              <p:tags r:id="rId3"/>
            </p:custDataLst>
          </p:nvPr>
        </p:nvSpPr>
        <p:spPr>
          <a:xfrm>
            <a:off x="2816860" y="6244590"/>
            <a:ext cx="201295" cy="201295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圆角矩形 108"/>
          <p:cNvSpPr/>
          <p:nvPr>
            <p:custDataLst>
              <p:tags r:id="rId4"/>
            </p:custDataLst>
          </p:nvPr>
        </p:nvSpPr>
        <p:spPr>
          <a:xfrm>
            <a:off x="2015490" y="6247765"/>
            <a:ext cx="201295" cy="201295"/>
          </a:xfrm>
          <a:prstGeom prst="roundRect">
            <a:avLst/>
          </a:prstGeom>
          <a:solidFill>
            <a:srgbClr val="F9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文本框 109"/>
          <p:cNvSpPr txBox="1"/>
          <p:nvPr>
            <p:custDataLst>
              <p:tags r:id="rId5"/>
            </p:custDataLst>
          </p:nvPr>
        </p:nvSpPr>
        <p:spPr>
          <a:xfrm>
            <a:off x="2216785" y="6195695"/>
            <a:ext cx="643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UER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112"/>
          <p:cNvSpPr txBox="1"/>
          <p:nvPr>
            <p:custDataLst>
              <p:tags r:id="rId6"/>
            </p:custDataLst>
          </p:nvPr>
        </p:nvSpPr>
        <p:spPr>
          <a:xfrm>
            <a:off x="1515745" y="6195695"/>
            <a:ext cx="4527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>
            <p:custDataLst>
              <p:tags r:id="rId7"/>
            </p:custDataLst>
          </p:nvPr>
        </p:nvSpPr>
        <p:spPr>
          <a:xfrm>
            <a:off x="3018155" y="6195695"/>
            <a:ext cx="1080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No error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8"/>
            </p:custDataLst>
          </p:nvPr>
        </p:nvSpPr>
        <p:spPr>
          <a:xfrm>
            <a:off x="3011805" y="5545455"/>
            <a:ext cx="1214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rPr>
              <a:t>Next 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rPr>
              <a:t>UER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46" name="右箭头 45"/>
          <p:cNvSpPr/>
          <p:nvPr>
            <p:custDataLst>
              <p:tags r:id="rId9"/>
            </p:custDataLst>
          </p:nvPr>
        </p:nvSpPr>
        <p:spPr>
          <a:xfrm>
            <a:off x="1022350" y="3906520"/>
            <a:ext cx="3482340" cy="50292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>
            <p:custDataLst>
              <p:tags r:id="rId10"/>
            </p:custDataLst>
          </p:nvPr>
        </p:nvSpPr>
        <p:spPr>
          <a:xfrm>
            <a:off x="3523615" y="4058285"/>
            <a:ext cx="201295" cy="201295"/>
          </a:xfrm>
          <a:prstGeom prst="roundRect">
            <a:avLst/>
          </a:prstGeom>
          <a:solidFill>
            <a:srgbClr val="F9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>
            <p:custDataLst>
              <p:tags r:id="rId11"/>
            </p:custDataLst>
          </p:nvPr>
        </p:nvSpPr>
        <p:spPr>
          <a:xfrm>
            <a:off x="3125470" y="405828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>
            <p:custDataLst>
              <p:tags r:id="rId12"/>
            </p:custDataLst>
          </p:nvPr>
        </p:nvSpPr>
        <p:spPr>
          <a:xfrm>
            <a:off x="2727325" y="405828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>
            <p:custDataLst>
              <p:tags r:id="rId13"/>
            </p:custDataLst>
          </p:nvPr>
        </p:nvSpPr>
        <p:spPr>
          <a:xfrm>
            <a:off x="2329180" y="4058285"/>
            <a:ext cx="201295" cy="201295"/>
          </a:xfrm>
          <a:prstGeom prst="roundRect">
            <a:avLst/>
          </a:prstGeom>
          <a:solidFill>
            <a:srgbClr val="FC7C3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>
            <p:custDataLst>
              <p:tags r:id="rId14"/>
            </p:custDataLst>
          </p:nvPr>
        </p:nvSpPr>
        <p:spPr>
          <a:xfrm>
            <a:off x="1931035" y="4058285"/>
            <a:ext cx="201295" cy="201295"/>
          </a:xfrm>
          <a:prstGeom prst="roundRect">
            <a:avLst/>
          </a:prstGeom>
          <a:solidFill>
            <a:srgbClr val="FC7C3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>
            <p:custDataLst>
              <p:tags r:id="rId15"/>
            </p:custDataLst>
          </p:nvPr>
        </p:nvSpPr>
        <p:spPr>
          <a:xfrm>
            <a:off x="1532890" y="405828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>
            <p:custDataLst>
              <p:tags r:id="rId16"/>
            </p:custDataLst>
          </p:nvPr>
        </p:nvSpPr>
        <p:spPr>
          <a:xfrm>
            <a:off x="1130300" y="4058285"/>
            <a:ext cx="201295" cy="201295"/>
          </a:xfrm>
          <a:prstGeom prst="roundRect">
            <a:avLst/>
          </a:prstGeom>
          <a:solidFill>
            <a:srgbClr val="FC7C3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>
            <p:custDataLst>
              <p:tags r:id="rId17"/>
            </p:custDataLst>
          </p:nvPr>
        </p:nvSpPr>
        <p:spPr>
          <a:xfrm>
            <a:off x="1822450" y="4576445"/>
            <a:ext cx="1231900" cy="321310"/>
          </a:xfrm>
          <a:prstGeom prst="rect">
            <a:avLst/>
          </a:prstGeom>
          <a:solidFill>
            <a:srgbClr val="8FC1D3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altLang="zh-CN" baseline="-25000">
              <a:ea typeface="微软雅黑" panose="020B0503020204020204" pitchFamily="34" charset="-122"/>
              <a:cs typeface="+mn-lt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18"/>
            </p:custDataLst>
          </p:nvPr>
        </p:nvCxnSpPr>
        <p:spPr>
          <a:xfrm>
            <a:off x="1238250" y="3713480"/>
            <a:ext cx="12065" cy="28829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>
            <p:custDataLst>
              <p:tags r:id="rId19"/>
            </p:custDataLst>
          </p:nvPr>
        </p:nvSpPr>
        <p:spPr>
          <a:xfrm>
            <a:off x="780415" y="3404870"/>
            <a:ext cx="1214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rPr>
              <a:t>First CE</a:t>
            </a:r>
            <a:endParaRPr lang="en-US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95" name="文本框 94"/>
          <p:cNvSpPr txBox="1"/>
          <p:nvPr>
            <p:custDataLst>
              <p:tags r:id="rId20"/>
            </p:custDataLst>
          </p:nvPr>
        </p:nvSpPr>
        <p:spPr>
          <a:xfrm>
            <a:off x="3656965" y="4262755"/>
            <a:ext cx="704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9" name="直接连接符 98"/>
          <p:cNvCxnSpPr/>
          <p:nvPr>
            <p:custDataLst>
              <p:tags r:id="rId21"/>
            </p:custDataLst>
          </p:nvPr>
        </p:nvCxnSpPr>
        <p:spPr>
          <a:xfrm flipH="1" flipV="1">
            <a:off x="3651250" y="4324985"/>
            <a:ext cx="5715" cy="244475"/>
          </a:xfrm>
          <a:prstGeom prst="line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>
            <p:custDataLst>
              <p:tags r:id="rId22"/>
            </p:custDataLst>
          </p:nvPr>
        </p:nvSpPr>
        <p:spPr>
          <a:xfrm>
            <a:off x="3055620" y="4511675"/>
            <a:ext cx="1214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rPr>
              <a:t>UER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01" name="圆角矩形 100"/>
          <p:cNvSpPr/>
          <p:nvPr>
            <p:custDataLst>
              <p:tags r:id="rId23"/>
            </p:custDataLst>
          </p:nvPr>
        </p:nvSpPr>
        <p:spPr>
          <a:xfrm>
            <a:off x="3908425" y="4061460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2" name="直接连接符 101"/>
          <p:cNvCxnSpPr/>
          <p:nvPr>
            <p:custDataLst>
              <p:tags r:id="rId24"/>
            </p:custDataLst>
          </p:nvPr>
        </p:nvCxnSpPr>
        <p:spPr>
          <a:xfrm>
            <a:off x="2406015" y="3713480"/>
            <a:ext cx="12065" cy="28829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>
            <p:custDataLst>
              <p:tags r:id="rId25"/>
            </p:custDataLst>
          </p:nvPr>
        </p:nvSpPr>
        <p:spPr>
          <a:xfrm>
            <a:off x="1800860" y="3420110"/>
            <a:ext cx="12147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rPr>
              <a:t>Last CE</a:t>
            </a:r>
            <a:endParaRPr lang="en-US" altLang="zh-CN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12850" y="4324985"/>
            <a:ext cx="2438400" cy="602615"/>
            <a:chOff x="1910" y="6811"/>
            <a:chExt cx="3840" cy="949"/>
          </a:xfrm>
        </p:grpSpPr>
        <p:sp>
          <p:nvSpPr>
            <p:cNvPr id="86" name="右大括号 85"/>
            <p:cNvSpPr/>
            <p:nvPr>
              <p:custDataLst>
                <p:tags r:id="rId26"/>
              </p:custDataLst>
            </p:nvPr>
          </p:nvSpPr>
          <p:spPr>
            <a:xfrm rot="5400000">
              <a:off x="3696" y="5025"/>
              <a:ext cx="268" cy="3840"/>
            </a:xfrm>
            <a:prstGeom prst="rightBrace">
              <a:avLst>
                <a:gd name="adj1" fmla="val 108333"/>
                <a:gd name="adj2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本框 1"/>
                <p:cNvSpPr txBox="1"/>
                <p:nvPr>
                  <p:custDataLst>
                    <p:tags r:id="rId27"/>
                  </p:custDataLst>
                </p:nvPr>
              </p:nvSpPr>
              <p:spPr>
                <a:xfrm>
                  <a:off x="2696" y="7202"/>
                  <a:ext cx="2287" cy="55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𝐶𝐸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𝑓𝑖𝑟𝑠𝑡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→</m:t>
                            </m:r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𝑈𝐸𝑅</m:t>
                            </m:r>
                          </m:sub>
                        </m:sSub>
                      </m:oMath>
                    </m:oMathPara>
                  </a14:m>
                  <a:endParaRPr lang="en-US" altLang="zh-CN" sz="1600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2696" y="7202"/>
                  <a:ext cx="2287" cy="558"/>
                </a:xfrm>
                <a:prstGeom prst="rect">
                  <a:avLst/>
                </a:prstGeom>
                <a:blipFill rotWithShape="1">
                  <a:blip r:embed="rId2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2463165" y="3441065"/>
            <a:ext cx="1677035" cy="560070"/>
            <a:chOff x="3879" y="5419"/>
            <a:chExt cx="2641" cy="882"/>
          </a:xfrm>
        </p:grpSpPr>
        <p:grpSp>
          <p:nvGrpSpPr>
            <p:cNvPr id="16" name="组合 15"/>
            <p:cNvGrpSpPr/>
            <p:nvPr/>
          </p:nvGrpSpPr>
          <p:grpSpPr>
            <a:xfrm>
              <a:off x="4504" y="5419"/>
              <a:ext cx="2016" cy="523"/>
              <a:chOff x="4504" y="5419"/>
              <a:chExt cx="2016" cy="523"/>
            </a:xfrm>
          </p:grpSpPr>
          <p:sp>
            <p:nvSpPr>
              <p:cNvPr id="89" name="文本框 88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532" y="5442"/>
                <a:ext cx="1940" cy="501"/>
              </a:xfrm>
              <a:prstGeom prst="rect">
                <a:avLst/>
              </a:prstGeom>
              <a:solidFill>
                <a:srgbClr val="C4DFDD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altLang="zh-CN" baseline="-25000">
                  <a:ea typeface="微软雅黑" panose="020B0503020204020204" pitchFamily="34" charset="-122"/>
                  <a:cs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文本框 2"/>
                  <p:cNvSpPr txBox="1"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4504" y="5419"/>
                    <a:ext cx="2017" cy="51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𝐶𝐸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𝑙𝑎𝑠𝑡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𝑈𝐸𝑅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1600" i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3" name="文本框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4504" y="5419"/>
                    <a:ext cx="2017" cy="517"/>
                  </a:xfrm>
                  <a:prstGeom prst="rect">
                    <a:avLst/>
                  </a:prstGeom>
                  <a:blipFill rotWithShape="1">
                    <a:blip r:embed="rId3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右大括号 46"/>
            <p:cNvSpPr/>
            <p:nvPr>
              <p:custDataLst>
                <p:tags r:id="rId34"/>
              </p:custDataLst>
            </p:nvPr>
          </p:nvSpPr>
          <p:spPr>
            <a:xfrm rot="16200000">
              <a:off x="4689" y="5231"/>
              <a:ext cx="261" cy="1881"/>
            </a:xfrm>
            <a:prstGeom prst="rightBrace">
              <a:avLst>
                <a:gd name="adj1" fmla="val 108333"/>
                <a:gd name="adj2" fmla="val 85659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圆角矩形 48"/>
          <p:cNvSpPr/>
          <p:nvPr>
            <p:custDataLst>
              <p:tags r:id="rId35"/>
            </p:custDataLst>
          </p:nvPr>
        </p:nvSpPr>
        <p:spPr>
          <a:xfrm>
            <a:off x="2311400" y="513270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>
            <p:custDataLst>
              <p:tags r:id="rId36"/>
            </p:custDataLst>
          </p:nvPr>
        </p:nvSpPr>
        <p:spPr>
          <a:xfrm>
            <a:off x="1515110" y="5132705"/>
            <a:ext cx="201295" cy="201295"/>
          </a:xfrm>
          <a:prstGeom prst="roundRect">
            <a:avLst/>
          </a:prstGeom>
          <a:solidFill>
            <a:srgbClr val="F9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>
            <p:custDataLst>
              <p:tags r:id="rId37"/>
            </p:custDataLst>
          </p:nvPr>
        </p:nvSpPr>
        <p:spPr>
          <a:xfrm>
            <a:off x="1913255" y="513270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>
            <p:custDataLst>
              <p:tags r:id="rId38"/>
            </p:custDataLst>
          </p:nvPr>
        </p:nvSpPr>
        <p:spPr>
          <a:xfrm>
            <a:off x="3505835" y="5132705"/>
            <a:ext cx="201295" cy="201295"/>
          </a:xfrm>
          <a:prstGeom prst="roundRect">
            <a:avLst/>
          </a:prstGeom>
          <a:solidFill>
            <a:srgbClr val="F9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>
            <p:custDataLst>
              <p:tags r:id="rId39"/>
            </p:custDataLst>
          </p:nvPr>
        </p:nvSpPr>
        <p:spPr>
          <a:xfrm>
            <a:off x="2709545" y="513270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>
            <p:custDataLst>
              <p:tags r:id="rId40"/>
            </p:custDataLst>
          </p:nvPr>
        </p:nvSpPr>
        <p:spPr>
          <a:xfrm>
            <a:off x="3107690" y="5132705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右箭头 84"/>
          <p:cNvSpPr/>
          <p:nvPr>
            <p:custDataLst>
              <p:tags r:id="rId41"/>
            </p:custDataLst>
          </p:nvPr>
        </p:nvSpPr>
        <p:spPr>
          <a:xfrm>
            <a:off x="962660" y="4980940"/>
            <a:ext cx="3551555" cy="50292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/>
          <p:cNvSpPr txBox="1"/>
          <p:nvPr>
            <p:custDataLst>
              <p:tags r:id="rId42"/>
            </p:custDataLst>
          </p:nvPr>
        </p:nvSpPr>
        <p:spPr>
          <a:xfrm>
            <a:off x="3667760" y="5318760"/>
            <a:ext cx="704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>
            <p:custDataLst>
              <p:tags r:id="rId43"/>
            </p:custDataLst>
          </p:nvPr>
        </p:nvSpPr>
        <p:spPr>
          <a:xfrm>
            <a:off x="1205865" y="5634990"/>
            <a:ext cx="787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rPr>
              <a:t>UER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04" name="圆角矩形 103"/>
          <p:cNvSpPr/>
          <p:nvPr>
            <p:custDataLst>
              <p:tags r:id="rId44"/>
            </p:custDataLst>
          </p:nvPr>
        </p:nvSpPr>
        <p:spPr>
          <a:xfrm>
            <a:off x="3857625" y="5135880"/>
            <a:ext cx="201295" cy="201295"/>
          </a:xfrm>
          <a:prstGeom prst="roundRect">
            <a:avLst/>
          </a:prstGeom>
          <a:solidFill>
            <a:srgbClr val="ACD78E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6" name="直接连接符 105"/>
          <p:cNvCxnSpPr/>
          <p:nvPr>
            <p:custDataLst>
              <p:tags r:id="rId45"/>
            </p:custDataLst>
          </p:nvPr>
        </p:nvCxnSpPr>
        <p:spPr>
          <a:xfrm flipH="1" flipV="1">
            <a:off x="1588770" y="5381625"/>
            <a:ext cx="5715" cy="244475"/>
          </a:xfrm>
          <a:prstGeom prst="line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>
            <p:custDataLst>
              <p:tags r:id="rId46"/>
            </p:custDataLst>
          </p:nvPr>
        </p:nvCxnSpPr>
        <p:spPr>
          <a:xfrm flipH="1" flipV="1">
            <a:off x="3616325" y="5386705"/>
            <a:ext cx="5715" cy="244475"/>
          </a:xfrm>
          <a:prstGeom prst="line">
            <a:avLst/>
          </a:prstGeom>
          <a:ln w="28575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653540" y="5399405"/>
            <a:ext cx="1918970" cy="572770"/>
            <a:chOff x="2604" y="8503"/>
            <a:chExt cx="3022" cy="902"/>
          </a:xfrm>
        </p:grpSpPr>
        <p:sp>
          <p:nvSpPr>
            <p:cNvPr id="87" name="右大括号 86"/>
            <p:cNvSpPr/>
            <p:nvPr>
              <p:custDataLst>
                <p:tags r:id="rId47"/>
              </p:custDataLst>
            </p:nvPr>
          </p:nvSpPr>
          <p:spPr>
            <a:xfrm rot="5400000">
              <a:off x="3968" y="7139"/>
              <a:ext cx="294" cy="3022"/>
            </a:xfrm>
            <a:prstGeom prst="rightBrace">
              <a:avLst>
                <a:gd name="adj1" fmla="val 108333"/>
                <a:gd name="adj2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930" y="8889"/>
              <a:ext cx="2398" cy="516"/>
              <a:chOff x="2930" y="8889"/>
              <a:chExt cx="2398" cy="516"/>
            </a:xfrm>
          </p:grpSpPr>
          <p:sp>
            <p:nvSpPr>
              <p:cNvPr id="90" name="文本框 89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3049" y="8889"/>
                <a:ext cx="2168" cy="516"/>
              </a:xfrm>
              <a:prstGeom prst="rect">
                <a:avLst/>
              </a:prstGeom>
              <a:solidFill>
                <a:srgbClr val="CF939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altLang="zh-CN" baseline="-25000">
                  <a:ea typeface="微软雅黑" panose="020B0503020204020204" pitchFamily="34" charset="-122"/>
                  <a:cs typeface="+mn-lt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文本框 5"/>
                  <p:cNvSpPr txBox="1"/>
                  <p:nvPr>
                    <p:custDataLst>
                      <p:tags r:id="rId49"/>
                    </p:custDataLst>
                  </p:nvPr>
                </p:nvSpPr>
                <p:spPr>
                  <a:xfrm>
                    <a:off x="2930" y="8889"/>
                    <a:ext cx="2399" cy="515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t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𝑈𝐸𝑅</m:t>
                              </m:r>
                              <m:r>
                                <a:rPr lang="en-US" altLang="zh-CN" sz="16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𝑈𝐸𝑅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𝑛𝑒𝑥𝑡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altLang="zh-CN" sz="1600" i="1">
                      <a:latin typeface="Cambria Math" panose="02040503050406030204" charset="0"/>
                      <a:cs typeface="Cambria Math" panose="02040503050406030204" charset="0"/>
                    </a:endParaRPr>
                  </a:p>
                </p:txBody>
              </p:sp>
            </mc:Choice>
            <mc:Fallback>
              <p:sp>
                <p:nvSpPr>
                  <p:cNvPr id="6" name="文本框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0"/>
                    </p:custDataLst>
                  </p:nvPr>
                </p:nvSpPr>
                <p:spPr>
                  <a:xfrm>
                    <a:off x="2930" y="8889"/>
                    <a:ext cx="2399" cy="515"/>
                  </a:xfrm>
                  <a:prstGeom prst="rect">
                    <a:avLst/>
                  </a:prstGeom>
                  <a:blipFill rotWithShape="1">
                    <a:blip r:embed="rId51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圆角矩形 6"/>
          <p:cNvSpPr/>
          <p:nvPr>
            <p:custDataLst>
              <p:tags r:id="rId52"/>
            </p:custDataLst>
          </p:nvPr>
        </p:nvSpPr>
        <p:spPr>
          <a:xfrm>
            <a:off x="1071245" y="5135880"/>
            <a:ext cx="201295" cy="201295"/>
          </a:xfrm>
          <a:prstGeom prst="roundRect">
            <a:avLst/>
          </a:prstGeom>
          <a:solidFill>
            <a:srgbClr val="FC7C3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431800" y="1626235"/>
                <a:ext cx="11722100" cy="194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7100" lvl="1" indent="-457200" algn="l" fontAlgn="auto">
                  <a:lnSpc>
                    <a:spcPct val="100000"/>
                  </a:lnSpc>
                  <a:spcBef>
                    <a:spcPts val="100"/>
                  </a:spcBef>
                  <a:buSzPct val="60000"/>
                  <a:buFont typeface="Wingdings" panose="05000000000000000000" charset="0"/>
                  <a:buChar char="p"/>
                </a:pP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E2D5C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𝑪𝑬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𝒇𝒊𝒓𝒔𝒕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𝑼𝑬𝑹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0E2D5C"/>
                    </a:solidFill>
                    <a:latin typeface="Gill Sans" charset="0"/>
                    <a:ea typeface="Gill Sans" charset="0"/>
                    <a:cs typeface="Gill Sans" charset="0"/>
                    <a:sym typeface="+mn-ea"/>
                  </a:rPr>
                  <a:t>: how soon will the first CE </a:t>
                </a:r>
                <a:r>
                  <a:rPr lang="en-US" altLang="zh-CN" sz="2800" dirty="0">
                    <a:solidFill>
                      <a:srgbClr val="0E2D5C"/>
                    </a:solidFill>
                    <a:latin typeface="Gill Sans" charset="0"/>
                    <a:ea typeface="Gill Sans" charset="0"/>
                    <a:cs typeface="Gill Sans" charset="0"/>
                  </a:rPr>
                  <a:t>evolve to the first UER</a:t>
                </a:r>
                <a:r>
                  <a:rPr lang="en-US" altLang="zh-CN" sz="2800" dirty="0">
                    <a:solidFill>
                      <a:srgbClr val="0E2D5C"/>
                    </a:solidFill>
                    <a:latin typeface="Arial" panose="020B0604020202020204" pitchFamily="34" charset="0"/>
                    <a:ea typeface="Gill Sans" charset="0"/>
                    <a:cs typeface="Arial" panose="020B0604020202020204" pitchFamily="34" charset="0"/>
                  </a:rPr>
                  <a:t>?</a:t>
                </a:r>
                <a:endParaRPr lang="en-US" altLang="zh-CN" sz="2800" dirty="0">
                  <a:solidFill>
                    <a:srgbClr val="0E2D5C"/>
                  </a:solidFill>
                  <a:latin typeface="Calibri" panose="020F0502020204030204" pitchFamily="34" charset="0"/>
                  <a:ea typeface="Gill Sans" charset="0"/>
                  <a:cs typeface="Calibri" panose="020F0502020204030204" pitchFamily="34" charset="0"/>
                </a:endParaRPr>
              </a:p>
              <a:p>
                <a:pPr marL="927100" lvl="1" indent="-457200" algn="l" fontAlgn="auto">
                  <a:lnSpc>
                    <a:spcPct val="100000"/>
                  </a:lnSpc>
                  <a:spcBef>
                    <a:spcPts val="100"/>
                  </a:spcBef>
                  <a:buSzPct val="60000"/>
                  <a:buFont typeface="Wingdings" panose="05000000000000000000" charset="0"/>
                  <a:buChar char="p"/>
                </a:pP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E2D5C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𝑻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𝑪𝑬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𝒍𝒂𝒔𝒕</m:t>
                            </m:r>
                          </m:sub>
                        </m:sSub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𝑼𝑬𝑹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0E2D5C"/>
                    </a:solidFill>
                    <a:latin typeface="Gill Sans" charset="0"/>
                    <a:ea typeface="Gill Sans" charset="0"/>
                    <a:cs typeface="Gill Sans" charset="0"/>
                    <a:sym typeface="+mn-ea"/>
                  </a:rPr>
                  <a:t>: how much time remains to prevent crashes</a:t>
                </a:r>
                <a:r>
                  <a:rPr lang="en-US" altLang="zh-CN" sz="2800" dirty="0">
                    <a:solidFill>
                      <a:srgbClr val="0E2D5C"/>
                    </a:solidFill>
                    <a:latin typeface="Arial" panose="020B0604020202020204" pitchFamily="34" charset="0"/>
                    <a:ea typeface="Gill Sans" charset="0"/>
                    <a:cs typeface="Arial" panose="020B0604020202020204" pitchFamily="34" charset="0"/>
                    <a:sym typeface="+mn-ea"/>
                  </a:rPr>
                  <a:t>?</a:t>
                </a:r>
                <a:endPara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endParaRPr>
              </a:p>
              <a:p>
                <a:pPr marL="927100" lvl="1" indent="-457200" algn="l" fontAlgn="auto">
                  <a:lnSpc>
                    <a:spcPct val="100000"/>
                  </a:lnSpc>
                  <a:spcBef>
                    <a:spcPts val="100"/>
                  </a:spcBef>
                  <a:buSzPct val="60000"/>
                  <a:buFont typeface="Wingdings" panose="05000000000000000000" charset="0"/>
                  <a:buChar char="p"/>
                </a:pP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E2D5C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∆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𝑼𝑬𝑹</m:t>
                        </m:r>
                        <m:r>
                          <a:rPr lang="en-US" altLang="zh-CN" sz="2800" b="1" i="1">
                            <a:solidFill>
                              <a:srgbClr val="0E2D5C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𝑼𝑬𝑹</m:t>
                            </m:r>
                          </m:e>
                          <m:sub>
                            <m:r>
                              <a:rPr lang="en-US" altLang="zh-CN" sz="2800" b="1" i="1">
                                <a:solidFill>
                                  <a:srgbClr val="0E2D5C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𝒏𝒆𝒙𝒕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solidFill>
                      <a:srgbClr val="0E2D5C"/>
                    </a:solidFill>
                    <a:latin typeface="Gill Sans" charset="0"/>
                    <a:ea typeface="Gill Sans" charset="0"/>
                    <a:cs typeface="Gill Sans" charset="0"/>
                    <a:sym typeface="+mn-ea"/>
                  </a:rPr>
                  <a:t>: how long will the next UER occur once appearing a UER</a:t>
                </a:r>
                <a:r>
                  <a:rPr lang="en-US" altLang="zh-CN" sz="2800" dirty="0">
                    <a:solidFill>
                      <a:srgbClr val="0E2D5C"/>
                    </a:solidFill>
                    <a:latin typeface="Arial" panose="020B0604020202020204" pitchFamily="34" charset="0"/>
                    <a:ea typeface="Gill Sans" charset="0"/>
                    <a:cs typeface="Arial" panose="020B0604020202020204" pitchFamily="34" charset="0"/>
                    <a:sym typeface="+mn-ea"/>
                  </a:rPr>
                  <a:t>?</a:t>
                </a:r>
                <a:endPara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endParaRPr>
              </a:p>
              <a:p>
                <a:pPr marL="927100" lvl="1" indent="-457200" algn="l" fontAlgn="auto">
                  <a:lnSpc>
                    <a:spcPct val="100000"/>
                  </a:lnSpc>
                  <a:spcBef>
                    <a:spcPts val="100"/>
                  </a:spcBef>
                  <a:buSzPct val="60000"/>
                  <a:buFont typeface="Wingdings" panose="05000000000000000000" charset="0"/>
                  <a:buChar char="p"/>
                </a:pPr>
                <a:endPara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431800" y="1626235"/>
                <a:ext cx="11722100" cy="1940560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>
            <p:custDataLst>
              <p:tags r:id="rId56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Time interval 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46625" y="3632200"/>
            <a:ext cx="3475990" cy="3029585"/>
            <a:chOff x="7475" y="5720"/>
            <a:chExt cx="5474" cy="4771"/>
          </a:xfrm>
        </p:grpSpPr>
        <p:sp>
          <p:nvSpPr>
            <p:cNvPr id="19" name="矩形 18"/>
            <p:cNvSpPr/>
            <p:nvPr/>
          </p:nvSpPr>
          <p:spPr>
            <a:xfrm>
              <a:off x="9448" y="5720"/>
              <a:ext cx="1625" cy="2738"/>
            </a:xfrm>
            <a:prstGeom prst="rect">
              <a:avLst/>
            </a:prstGeom>
            <a:solidFill>
              <a:srgbClr val="F5E0E7">
                <a:alpha val="90000"/>
              </a:srgbClr>
            </a:solidFill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475" y="8797"/>
              <a:ext cx="5474" cy="1695"/>
            </a:xfrm>
            <a:prstGeom prst="roundRect">
              <a:avLst/>
            </a:prstGeom>
            <a:solidFill>
              <a:srgbClr val="F9E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 A significant probability that two successive UERs occur within one hour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cxnSp>
          <p:nvCxnSpPr>
            <p:cNvPr id="23" name="直接箭头连接符 22"/>
            <p:cNvCxnSpPr>
              <a:stCxn id="19" idx="2"/>
              <a:endCxn id="22" idx="0"/>
            </p:cNvCxnSpPr>
            <p:nvPr/>
          </p:nvCxnSpPr>
          <p:spPr>
            <a:xfrm flipH="1">
              <a:off x="10212" y="8458"/>
              <a:ext cx="49" cy="3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7965440" y="4343400"/>
            <a:ext cx="4011930" cy="2318385"/>
            <a:chOff x="12544" y="6840"/>
            <a:chExt cx="6318" cy="3651"/>
          </a:xfrm>
        </p:grpSpPr>
        <p:sp>
          <p:nvSpPr>
            <p:cNvPr id="18" name="矩形 17"/>
            <p:cNvSpPr/>
            <p:nvPr/>
          </p:nvSpPr>
          <p:spPr>
            <a:xfrm>
              <a:off x="12544" y="6840"/>
              <a:ext cx="3293" cy="1617"/>
            </a:xfrm>
            <a:prstGeom prst="rect">
              <a:avLst/>
            </a:prstGeom>
            <a:solidFill>
              <a:srgbClr val="C2DDE7">
                <a:alpha val="90000"/>
              </a:srgbClr>
            </a:solidFill>
            <a:ln w="1905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4186" y="8797"/>
              <a:ext cx="4677" cy="1695"/>
            </a:xfrm>
            <a:prstGeom prst="roundRect">
              <a:avLst/>
            </a:prstGeom>
            <a:solidFill>
              <a:srgbClr val="D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Bank may have encountered CEs long time ago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cxnSp>
          <p:nvCxnSpPr>
            <p:cNvPr id="24" name="直接箭头连接符 23"/>
            <p:cNvCxnSpPr>
              <a:stCxn id="18" idx="2"/>
              <a:endCxn id="20" idx="0"/>
            </p:cNvCxnSpPr>
            <p:nvPr/>
          </p:nvCxnSpPr>
          <p:spPr>
            <a:xfrm>
              <a:off x="14191" y="8457"/>
              <a:ext cx="2334" cy="340"/>
            </a:xfrm>
            <a:prstGeom prst="straightConnector1">
              <a:avLst/>
            </a:prstGeom>
            <a:ln w="28575">
              <a:solidFill>
                <a:srgbClr val="1F4E7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 descr="time_interval_00"/>
          <p:cNvPicPr>
            <a:picLocks noChangeAspect="1"/>
          </p:cNvPicPr>
          <p:nvPr/>
        </p:nvPicPr>
        <p:blipFill>
          <a:blip r:embed="rId5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9060" y="3315335"/>
            <a:ext cx="6550025" cy="223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Analyses: Impact of Power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Power trend before errors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58800" y="1685925"/>
            <a:ext cx="11160760" cy="182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UER/CE peak/average power: the peak and average power of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last ten minutes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Average and peak power of server: the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average of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all recorded 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peak and average power</a:t>
            </a:r>
            <a:endParaRPr lang="en-US" altLang="zh-CN" sz="2800" dirty="0"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pic>
        <p:nvPicPr>
          <p:cNvPr id="9" name="图片 8" descr="ce_p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3550285"/>
            <a:ext cx="5342255" cy="2035175"/>
          </a:xfrm>
          <a:prstGeom prst="rect">
            <a:avLst/>
          </a:prstGeom>
        </p:spPr>
      </p:pic>
      <p:pic>
        <p:nvPicPr>
          <p:cNvPr id="10" name="图片 9" descr="uer_p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655" y="3511550"/>
            <a:ext cx="5322570" cy="204851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569720" y="5679440"/>
            <a:ext cx="8562975" cy="793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The average and peak power both exhibit a rapid increase when approaching</a:t>
            </a:r>
            <a:r>
              <a:rPr lang="en-US" altLang="zh-CN" sz="2400" dirty="0">
                <a:latin typeface="Gill Sans" charset="0"/>
                <a:ea typeface="Gill Sans" charset="0"/>
                <a:cs typeface="Gill Sans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the error occurrence.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58800" y="1039495"/>
            <a:ext cx="10795635" cy="449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1" indent="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Dataset overview (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Gill Sans" charset="0"/>
                <a:sym typeface="+mn-ea"/>
              </a:rPr>
              <a:t>§3.1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)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Errors in HBM exhibit strong spatial locality.  (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Gill Sans" charset="0"/>
                <a:sym typeface="+mn-ea"/>
              </a:rPr>
              <a:t>§3.2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)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Servers that have experienced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CE storms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may increase the probability of encountering UERs (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Gill Sans" charset="0"/>
                <a:sym typeface="+mn-ea"/>
              </a:rPr>
              <a:t>§3.3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)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The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temperature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distribution of CEs and UERs exhibits significant differences (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Gill Sans" charset="0"/>
                <a:sym typeface="+mn-ea"/>
              </a:rPr>
              <a:t>§3.4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)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751580" y="5952490"/>
            <a:ext cx="4689475" cy="536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800" b="1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More details in the paper</a:t>
            </a:r>
            <a:endParaRPr lang="en-US" altLang="zh-CN" sz="2800" b="1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  <a:lum bright="3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4691453"/>
            <a:ext cx="11985165" cy="1493640"/>
          </a:xfrm>
          <a:prstGeom prst="rect">
            <a:avLst/>
          </a:prstGeom>
        </p:spPr>
      </p:pic>
      <p:pic>
        <p:nvPicPr>
          <p:cNvPr id="6" name="图片 5" descr="厦门大学-logo_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90000"/>
          </a:blip>
          <a:stretch>
            <a:fillRect/>
          </a:stretch>
        </p:blipFill>
        <p:spPr>
          <a:xfrm>
            <a:off x="11296650" y="24765"/>
            <a:ext cx="800100" cy="8001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217170" y="118745"/>
            <a:ext cx="2482850" cy="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0">
                <a:latin typeface="Comic Sans MS" panose="030F0702030302020204" charset="0"/>
                <a:ea typeface="+mj-lt"/>
                <a:cs typeface="Comic Sans MS" panose="030F0702030302020204" charset="0"/>
              </a:rPr>
              <a:t>Outline</a:t>
            </a:r>
            <a:endParaRPr lang="en-US" altLang="zh-CN" sz="4400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8173" y="1393906"/>
            <a:ext cx="12637973" cy="387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Background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Analyses and Findings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latin typeface="Gill Sans" charset="0"/>
                <a:ea typeface="Gill Sans" charset="0"/>
                <a:cs typeface="Gill Sans" charset="0"/>
              </a:rPr>
              <a:t> Calchas: Hierarchical Prediction Framework</a:t>
            </a:r>
            <a:endParaRPr lang="en-US" altLang="zh-CN" sz="3600" dirty="0"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Conclusion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888365" y="5636895"/>
            <a:ext cx="10465435" cy="7194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The prediction methods used in tradiontional DRAM are not working in HBM.  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Failed Attempts: CE-based Prediction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110" y="6356350"/>
            <a:ext cx="2743200" cy="365125"/>
          </a:xfrm>
        </p:spPr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Is promise of using CE to predict upcoming UER in HBM? 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8800" y="1671955"/>
            <a:ext cx="11545570" cy="182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b="1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CE rate indicator</a:t>
            </a:r>
            <a:r>
              <a:rPr lang="en-US" altLang="zh-CN" sz="2800" baseline="30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[4]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:  consider a UER may occur when the number of CEs exceed the predefined threshold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b="1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CE-based predictor</a:t>
            </a:r>
            <a:r>
              <a:rPr lang="en-US" altLang="zh-CN" sz="2800" baseline="30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[5]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: utilize all the features related to CEs to predict future UER</a:t>
            </a:r>
            <a:endParaRPr lang="zh-CN" altLang="en-US" sz="2800" b="1" dirty="0">
              <a:solidFill>
                <a:srgbClr val="0E2D5C"/>
              </a:solidFill>
              <a:latin typeface="Gill Sans" charset="0"/>
              <a:ea typeface="宋体" panose="02010600030101010101" pitchFamily="2" charset="-122"/>
              <a:cs typeface="Gill Sans" charset="0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88365" y="5636895"/>
            <a:ext cx="10455275" cy="719455"/>
          </a:xfrm>
          <a:prstGeom prst="roundRect">
            <a:avLst/>
          </a:prstGeom>
          <a:solidFill>
            <a:srgbClr val="F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How to conduct a HBM-specific predictor to improve the prediction performance?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0" y="6337300"/>
            <a:ext cx="11833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Du et al. 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Predicting uncorrectable memory errors for proactive replacement: An empirical study on large-scale field data. Proc. of EDCC, 2020. 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 Boixaderas et al. Cost-aware prediction of uncorrected dram errors in the field. Proc. of SC, 2020.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905" y="2941320"/>
            <a:ext cx="6553200" cy="282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Calchas: Design Guideline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Key factors for designing an efficient predictor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8800" y="1685925"/>
            <a:ext cx="11258550" cy="405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Which features should be utilized to enhance prediction performance</a:t>
            </a:r>
            <a:r>
              <a:rPr lang="en-US" altLang="zh-CN" sz="2800" dirty="0">
                <a:solidFill>
                  <a:srgbClr val="0E2D5C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sym typeface="+mn-ea"/>
              </a:rPr>
              <a:t>?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1384300" lvl="2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l"/>
            </a:pPr>
            <a:r>
              <a:rPr lang="en-US" altLang="zh-CN" sz="2800" dirty="0">
                <a:solidFill>
                  <a:srgbClr val="0E2D5C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sym typeface="+mn-ea"/>
              </a:rPr>
              <a:t>Component features and statistical features?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1384300" lvl="2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How can predictions be made to fully leverage the correlation between features and failures</a:t>
            </a:r>
            <a:r>
              <a:rPr lang="en-US" altLang="zh-CN" sz="2800" dirty="0">
                <a:solidFill>
                  <a:srgbClr val="0E2D5C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sym typeface="+mn-ea"/>
              </a:rPr>
              <a:t>?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1384300" lvl="2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l"/>
            </a:pPr>
            <a:r>
              <a:rPr lang="en-US" altLang="zh-CN" sz="2800" dirty="0">
                <a:solidFill>
                  <a:srgbClr val="0E2D5C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sym typeface="+mn-ea"/>
              </a:rPr>
              <a:t>Micro-level, HBM-level or server-level?</a:t>
            </a:r>
            <a:endParaRPr lang="en-US" altLang="zh-CN" sz="2800" dirty="0">
              <a:solidFill>
                <a:srgbClr val="0E2D5C"/>
              </a:solidFill>
              <a:latin typeface="Calibri" panose="020F0502020204030204" pitchFamily="34" charset="0"/>
              <a:ea typeface="Gill Sans" charset="0"/>
              <a:cs typeface="Calibri" panose="020F0502020204030204" pitchFamily="34" charset="0"/>
              <a:sym typeface="+mn-ea"/>
            </a:endParaRPr>
          </a:p>
          <a:p>
            <a:pPr marL="927100" lvl="2" indent="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When is the appropriate time to make predictions</a:t>
            </a:r>
            <a:r>
              <a:rPr lang="en-US" altLang="zh-CN" sz="2800" dirty="0">
                <a:solidFill>
                  <a:srgbClr val="0E2D5C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sym typeface="+mn-ea"/>
              </a:rPr>
              <a:t>?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1384300" lvl="2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l"/>
            </a:pPr>
            <a:r>
              <a:rPr lang="en-US" altLang="zh-CN" sz="2800" dirty="0">
                <a:solidFill>
                  <a:srgbClr val="0E2D5C"/>
                </a:solidFill>
                <a:latin typeface="Calibri" panose="020F0502020204030204" pitchFamily="34" charset="0"/>
                <a:ea typeface="Gill Sans" charset="0"/>
                <a:cs typeface="Calibri" panose="020F0502020204030204" pitchFamily="34" charset="0"/>
                <a:sym typeface="+mn-ea"/>
              </a:rPr>
              <a:t>Period-based or event-driven?</a:t>
            </a:r>
            <a:endParaRPr lang="en-US" altLang="zh-CN" sz="2800" b="1" dirty="0">
              <a:solidFill>
                <a:srgbClr val="0E2D5C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Calchas: Feature Generation 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31800" y="1043940"/>
            <a:ext cx="117221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Which features should be utilized to enhance prediction performance?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8800" y="2162175"/>
            <a:ext cx="11722100" cy="140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Component features: number of components experiencing errors 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Stack features: one-hot code of SID positions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Sensor features: variation of both power and temperature </a:t>
            </a:r>
            <a:endParaRPr lang="zh-CN" altLang="en-US" sz="2800" b="1" dirty="0">
              <a:solidFill>
                <a:srgbClr val="0E2D5C"/>
              </a:solidFill>
              <a:latin typeface="Gill Sans" charset="0"/>
              <a:ea typeface="宋体" panose="02010600030101010101" pitchFamily="2" charset="-122"/>
              <a:cs typeface="Gill Sans" charset="0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1340" y="3825875"/>
            <a:ext cx="9382760" cy="2474595"/>
            <a:chOff x="3057" y="5518"/>
            <a:chExt cx="14776" cy="3897"/>
          </a:xfrm>
        </p:grpSpPr>
        <p:pic>
          <p:nvPicPr>
            <p:cNvPr id="2" name="图片 1" descr="Thermal_and_Signal_Integrity_Co-Design_and_Verification_of_Embedded_Cooling_Structure_With_Thermal_Transmission_Line_for_High_Bandwidth_Memory_Module_00"/>
            <p:cNvPicPr>
              <a:picLocks noChangeAspect="1"/>
            </p:cNvPicPr>
            <p:nvPr/>
          </p:nvPicPr>
          <p:blipFill>
            <a:blip r:embed="rId3"/>
            <a:srcRect b="764"/>
            <a:stretch>
              <a:fillRect/>
            </a:stretch>
          </p:blipFill>
          <p:spPr>
            <a:xfrm>
              <a:off x="3057" y="5518"/>
              <a:ext cx="7830" cy="3897"/>
            </a:xfrm>
            <a:prstGeom prst="rect">
              <a:avLst/>
            </a:prstGeom>
          </p:spPr>
        </p:pic>
        <p:sp>
          <p:nvSpPr>
            <p:cNvPr id="10" name="圆角矩形 9"/>
            <p:cNvSpPr/>
            <p:nvPr/>
          </p:nvSpPr>
          <p:spPr>
            <a:xfrm>
              <a:off x="11216" y="6002"/>
              <a:ext cx="6617" cy="292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The 3D-stacked structure of HBM cause its characteristic (e.g., poor heat dissipation</a:t>
              </a:r>
              <a:r>
                <a:rPr lang="en-US" altLang="zh-CN" sz="2400" baseline="300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[6]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) different from DRAM. 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7625" y="6336030"/>
            <a:ext cx="11221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[6] Son et al. Thermal and Signal Integrity Co-Design and Verification of Embedded Cooling Structure With Thermal Transmission Line for High Bandwidth Memory Module. IEEE TCPMT, 1542-1556, 2022.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Calchas: Hierarchical Prediction 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31800" y="1043940"/>
            <a:ext cx="117221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How can predictions be made to fully leverage the correlation between features and failures?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8800" y="2240280"/>
            <a:ext cx="11172825" cy="139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Micro-level predictor: consider row-level, col-level, and bank-level prediction, respectively 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Server-level predictor: capturing the symptom of server failure 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0235" y="3847465"/>
            <a:ext cx="6280150" cy="2800985"/>
            <a:chOff x="961" y="6059"/>
            <a:chExt cx="9890" cy="4411"/>
          </a:xfrm>
        </p:grpSpPr>
        <p:grpSp>
          <p:nvGrpSpPr>
            <p:cNvPr id="11" name="组合 10"/>
            <p:cNvGrpSpPr/>
            <p:nvPr/>
          </p:nvGrpSpPr>
          <p:grpSpPr>
            <a:xfrm>
              <a:off x="961" y="6059"/>
              <a:ext cx="9891" cy="2949"/>
              <a:chOff x="961" y="6532"/>
              <a:chExt cx="9891" cy="2949"/>
            </a:xfrm>
          </p:grpSpPr>
          <p:pic>
            <p:nvPicPr>
              <p:cNvPr id="3" name="图片 2" descr="未命名1_00"/>
              <p:cNvPicPr>
                <a:picLocks noChangeAspect="1"/>
              </p:cNvPicPr>
              <p:nvPr/>
            </p:nvPicPr>
            <p:blipFill>
              <a:blip r:embed="rId3"/>
              <a:srcRect t="33571" r="67773" b="39401"/>
              <a:stretch>
                <a:fillRect/>
              </a:stretch>
            </p:blipFill>
            <p:spPr>
              <a:xfrm>
                <a:off x="961" y="6532"/>
                <a:ext cx="3429" cy="2934"/>
              </a:xfrm>
              <a:prstGeom prst="rect">
                <a:avLst/>
              </a:prstGeom>
            </p:spPr>
          </p:pic>
          <p:pic>
            <p:nvPicPr>
              <p:cNvPr id="7" name="图片 6" descr="未命名1_00"/>
              <p:cNvPicPr>
                <a:picLocks noChangeAspect="1"/>
              </p:cNvPicPr>
              <p:nvPr/>
            </p:nvPicPr>
            <p:blipFill>
              <a:blip r:embed="rId3"/>
              <a:srcRect l="35009" t="33368" r="32764" b="39604"/>
              <a:stretch>
                <a:fillRect/>
              </a:stretch>
            </p:blipFill>
            <p:spPr>
              <a:xfrm>
                <a:off x="4236" y="6532"/>
                <a:ext cx="3429" cy="2934"/>
              </a:xfrm>
              <a:prstGeom prst="rect">
                <a:avLst/>
              </a:prstGeom>
            </p:spPr>
          </p:pic>
          <p:pic>
            <p:nvPicPr>
              <p:cNvPr id="9" name="图片 8" descr="未命名1_0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67631" t="66688" r="142" b="6284"/>
              <a:stretch>
                <a:fillRect/>
              </a:stretch>
            </p:blipFill>
            <p:spPr>
              <a:xfrm>
                <a:off x="7423" y="6547"/>
                <a:ext cx="3429" cy="2934"/>
              </a:xfrm>
              <a:prstGeom prst="rect">
                <a:avLst/>
              </a:prstGeom>
            </p:spPr>
          </p:pic>
        </p:grpSp>
        <p:sp>
          <p:nvSpPr>
            <p:cNvPr id="10" name="圆角矩形 9"/>
            <p:cNvSpPr/>
            <p:nvPr/>
          </p:nvSpPr>
          <p:spPr>
            <a:xfrm>
              <a:off x="1716" y="9338"/>
              <a:ext cx="8822" cy="11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Errors may occur along a row, a column, or across in a bank. 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06945" y="3766185"/>
            <a:ext cx="3783330" cy="2899410"/>
            <a:chOff x="11507" y="5931"/>
            <a:chExt cx="5958" cy="456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25" y="5931"/>
              <a:ext cx="5709" cy="3318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11507" y="9365"/>
              <a:ext cx="5959" cy="11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chemeClr val="accent1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Temperature is different before the UER occurrence.  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Calchas: Prediction Timing 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7835" y="3265805"/>
            <a:ext cx="5187950" cy="2114697"/>
            <a:chOff x="2463" y="5600"/>
            <a:chExt cx="5833" cy="2398"/>
          </a:xfrm>
        </p:grpSpPr>
        <p:sp>
          <p:nvSpPr>
            <p:cNvPr id="58" name="矩形 57"/>
            <p:cNvSpPr/>
            <p:nvPr>
              <p:custDataLst>
                <p:tags r:id="rId1"/>
              </p:custDataLst>
            </p:nvPr>
          </p:nvSpPr>
          <p:spPr>
            <a:xfrm>
              <a:off x="5354" y="6435"/>
              <a:ext cx="1255" cy="385"/>
            </a:xfrm>
            <a:prstGeom prst="rect">
              <a:avLst/>
            </a:prstGeom>
            <a:solidFill>
              <a:srgbClr val="FFBC0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>
              <p:custDataLst>
                <p:tags r:id="rId2"/>
              </p:custDataLst>
            </p:nvPr>
          </p:nvSpPr>
          <p:spPr>
            <a:xfrm>
              <a:off x="3492" y="6435"/>
              <a:ext cx="1890" cy="385"/>
            </a:xfrm>
            <a:prstGeom prst="rect">
              <a:avLst/>
            </a:prstGeom>
            <a:solidFill>
              <a:srgbClr val="FFF2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532" y="5600"/>
              <a:ext cx="2360" cy="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Last prediction time</a:t>
              </a:r>
              <a:endParaRPr lang="en-US" altLang="zh-CN"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7" name="曲线连接符 16"/>
            <p:cNvCxnSpPr/>
            <p:nvPr>
              <p:custDataLst>
                <p:tags r:id="rId4"/>
              </p:custDataLst>
            </p:nvPr>
          </p:nvCxnSpPr>
          <p:spPr>
            <a:xfrm rot="16200000" flipV="1">
              <a:off x="4715" y="5775"/>
              <a:ext cx="8" cy="1267"/>
            </a:xfrm>
            <a:prstGeom prst="curvedConnector3">
              <a:avLst>
                <a:gd name="adj1" fmla="val 3850000"/>
              </a:avLst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6" name="右箭头 45"/>
            <p:cNvSpPr/>
            <p:nvPr>
              <p:custDataLst>
                <p:tags r:id="rId5"/>
              </p:custDataLst>
            </p:nvPr>
          </p:nvSpPr>
          <p:spPr>
            <a:xfrm>
              <a:off x="2771" y="6223"/>
              <a:ext cx="5525" cy="792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>
              <p:custDataLst>
                <p:tags r:id="rId6"/>
              </p:custDataLst>
            </p:nvPr>
          </p:nvSpPr>
          <p:spPr>
            <a:xfrm>
              <a:off x="6751" y="6462"/>
              <a:ext cx="317" cy="317"/>
            </a:xfrm>
            <a:prstGeom prst="roundRect">
              <a:avLst/>
            </a:prstGeom>
            <a:solidFill>
              <a:srgbClr val="F9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>
              <p:custDataLst>
                <p:tags r:id="rId7"/>
              </p:custDataLst>
            </p:nvPr>
          </p:nvSpPr>
          <p:spPr>
            <a:xfrm>
              <a:off x="6124" y="6462"/>
              <a:ext cx="317" cy="317"/>
            </a:xfrm>
            <a:prstGeom prst="roundRect">
              <a:avLst/>
            </a:prstGeom>
            <a:solidFill>
              <a:srgbClr val="ACD7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>
              <p:custDataLst>
                <p:tags r:id="rId8"/>
              </p:custDataLst>
            </p:nvPr>
          </p:nvSpPr>
          <p:spPr>
            <a:xfrm>
              <a:off x="5497" y="6462"/>
              <a:ext cx="317" cy="317"/>
            </a:xfrm>
            <a:prstGeom prst="roundRect">
              <a:avLst/>
            </a:prstGeom>
            <a:solidFill>
              <a:srgbClr val="FC7C3B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>
              <p:custDataLst>
                <p:tags r:id="rId9"/>
              </p:custDataLst>
            </p:nvPr>
          </p:nvSpPr>
          <p:spPr>
            <a:xfrm>
              <a:off x="4870" y="6462"/>
              <a:ext cx="317" cy="317"/>
            </a:xfrm>
            <a:prstGeom prst="roundRect">
              <a:avLst/>
            </a:prstGeom>
            <a:solidFill>
              <a:srgbClr val="FC7C3B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>
              <p:custDataLst>
                <p:tags r:id="rId10"/>
              </p:custDataLst>
            </p:nvPr>
          </p:nvSpPr>
          <p:spPr>
            <a:xfrm>
              <a:off x="4243" y="6462"/>
              <a:ext cx="317" cy="317"/>
            </a:xfrm>
            <a:prstGeom prst="roundRect">
              <a:avLst/>
            </a:prstGeom>
            <a:solidFill>
              <a:srgbClr val="FC7C3B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>
              <p:custDataLst>
                <p:tags r:id="rId11"/>
              </p:custDataLst>
            </p:nvPr>
          </p:nvSpPr>
          <p:spPr>
            <a:xfrm>
              <a:off x="3616" y="6462"/>
              <a:ext cx="317" cy="317"/>
            </a:xfrm>
            <a:prstGeom prst="roundRect">
              <a:avLst/>
            </a:prstGeom>
            <a:solidFill>
              <a:srgbClr val="ACD7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圆角矩形 66"/>
            <p:cNvSpPr/>
            <p:nvPr>
              <p:custDataLst>
                <p:tags r:id="rId12"/>
              </p:custDataLst>
            </p:nvPr>
          </p:nvSpPr>
          <p:spPr>
            <a:xfrm>
              <a:off x="2982" y="6462"/>
              <a:ext cx="317" cy="317"/>
            </a:xfrm>
            <a:prstGeom prst="roundRect">
              <a:avLst/>
            </a:prstGeom>
            <a:solidFill>
              <a:srgbClr val="FC7C3B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右大括号 85"/>
            <p:cNvSpPr/>
            <p:nvPr>
              <p:custDataLst>
                <p:tags r:id="rId13"/>
              </p:custDataLst>
            </p:nvPr>
          </p:nvSpPr>
          <p:spPr>
            <a:xfrm rot="5400000">
              <a:off x="4289" y="6022"/>
              <a:ext cx="294" cy="1889"/>
            </a:xfrm>
            <a:prstGeom prst="rightBrace">
              <a:avLst>
                <a:gd name="adj1" fmla="val 108333"/>
                <a:gd name="adj2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文本框 94"/>
            <p:cNvSpPr txBox="1"/>
            <p:nvPr>
              <p:custDataLst>
                <p:tags r:id="rId14"/>
              </p:custDataLst>
            </p:nvPr>
          </p:nvSpPr>
          <p:spPr>
            <a:xfrm>
              <a:off x="6961" y="6784"/>
              <a:ext cx="1110" cy="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Time</a:t>
              </a:r>
              <a:endParaRPr lang="en-US" altLang="zh-CN" sz="20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1" name="圆角矩形 100"/>
            <p:cNvSpPr/>
            <p:nvPr>
              <p:custDataLst>
                <p:tags r:id="rId15"/>
              </p:custDataLst>
            </p:nvPr>
          </p:nvSpPr>
          <p:spPr>
            <a:xfrm>
              <a:off x="7357" y="6467"/>
              <a:ext cx="317" cy="317"/>
            </a:xfrm>
            <a:prstGeom prst="roundRect">
              <a:avLst/>
            </a:prstGeom>
            <a:solidFill>
              <a:srgbClr val="ACD7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本框 34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2463" y="7178"/>
                  <a:ext cx="3953" cy="80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ea"/>
                    </a:rPr>
                    <a:t>Observation </a:t>
                  </a:r>
                  <a:endParaRPr lang="en-US" altLang="zh-CN" sz="200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endParaRPr>
                </a:p>
                <a:p>
                  <a:pPr algn="ctr"/>
                  <a:r>
                    <a: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window</a:t>
                  </a:r>
                  <a:r>
                    <a:rPr lang="en-US" altLang="zh-CN" sz="2000" b="1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  <m:t>𝒐</m:t>
                          </m:r>
                        </m:sub>
                      </m:sSub>
                    </m:oMath>
                  </a14:m>
                  <a:endParaRPr lang="en-US" altLang="zh-CN" sz="2000" b="1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>
                <a:xfrm>
                  <a:off x="2463" y="7178"/>
                  <a:ext cx="3953" cy="801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文本框 6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4641" y="7191"/>
                  <a:ext cx="2803" cy="80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ea"/>
                    </a:rPr>
                    <a:t>Prediction</a:t>
                  </a:r>
                  <a:endParaRPr lang="en-US" altLang="zh-CN" sz="200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endParaRPr>
                </a:p>
                <a:p>
                  <a:pPr algn="ctr"/>
                  <a:r>
                    <a: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window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sz="2000" b="1" i="1">
                              <a:latin typeface="Cambria Math" panose="02040503050406030204" charset="0"/>
                              <a:ea typeface="微软雅黑" panose="020B0503020204020204" pitchFamily="34" charset="-122"/>
                              <a:cs typeface="Cambria Math" panose="02040503050406030204" charset="0"/>
                            </a:rPr>
                            <m:t>𝒑</m:t>
                          </m:r>
                        </m:sub>
                      </m:sSub>
                    </m:oMath>
                  </a14:m>
                  <a:endParaRPr lang="en-US" altLang="zh-CN" sz="2000" b="1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68" name="文本框 6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>
                <a:xfrm>
                  <a:off x="4641" y="7191"/>
                  <a:ext cx="2803" cy="807"/>
                </a:xfrm>
                <a:prstGeom prst="rect">
                  <a:avLst/>
                </a:prstGeom>
                <a:blipFill rotWithShape="1">
                  <a:blip r:embed="rId2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右大括号 68"/>
            <p:cNvSpPr/>
            <p:nvPr>
              <p:custDataLst>
                <p:tags r:id="rId22"/>
              </p:custDataLst>
            </p:nvPr>
          </p:nvSpPr>
          <p:spPr>
            <a:xfrm rot="5400000">
              <a:off x="5848" y="6357"/>
              <a:ext cx="294" cy="1227"/>
            </a:xfrm>
            <a:prstGeom prst="rightBrace">
              <a:avLst>
                <a:gd name="adj1" fmla="val 108333"/>
                <a:gd name="adj2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7" name="曲线连接符 96"/>
            <p:cNvCxnSpPr/>
            <p:nvPr>
              <p:custDataLst>
                <p:tags r:id="rId23"/>
              </p:custDataLst>
            </p:nvPr>
          </p:nvCxnSpPr>
          <p:spPr>
            <a:xfrm rot="16200000" flipV="1">
              <a:off x="3400" y="5767"/>
              <a:ext cx="8" cy="1267"/>
            </a:xfrm>
            <a:prstGeom prst="curvedConnector3">
              <a:avLst>
                <a:gd name="adj1" fmla="val 3850000"/>
              </a:avLst>
            </a:prstGeom>
            <a:ln w="19050">
              <a:solidFill>
                <a:schemeClr val="accent6">
                  <a:lumMod val="50000"/>
                </a:schemeClr>
              </a:solidFill>
              <a:prstDash val="dash"/>
              <a:tailEnd type="triangle" w="med" len="lg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235700" y="3209925"/>
            <a:ext cx="4967605" cy="2862580"/>
            <a:chOff x="9820" y="5660"/>
            <a:chExt cx="7823" cy="4508"/>
          </a:xfrm>
        </p:grpSpPr>
        <p:sp>
          <p:nvSpPr>
            <p:cNvPr id="2" name="文本框 1"/>
            <p:cNvSpPr txBox="1"/>
            <p:nvPr>
              <p:custDataLst>
                <p:tags r:id="rId24"/>
              </p:custDataLst>
            </p:nvPr>
          </p:nvSpPr>
          <p:spPr>
            <a:xfrm>
              <a:off x="9820" y="9346"/>
              <a:ext cx="78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SzTx/>
                <a:buFontTx/>
              </a:pPr>
              <a:endPara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821" y="5660"/>
              <a:ext cx="7822" cy="3587"/>
              <a:chOff x="11658" y="5598"/>
              <a:chExt cx="5525" cy="2377"/>
            </a:xfrm>
          </p:grpSpPr>
          <p:sp>
            <p:nvSpPr>
              <p:cNvPr id="112" name="矩形 111"/>
              <p:cNvSpPr/>
              <p:nvPr>
                <p:custDataLst>
                  <p:tags r:id="rId25"/>
                </p:custDataLst>
              </p:nvPr>
            </p:nvSpPr>
            <p:spPr>
              <a:xfrm>
                <a:off x="14856" y="6420"/>
                <a:ext cx="1255" cy="385"/>
              </a:xfrm>
              <a:prstGeom prst="rect">
                <a:avLst/>
              </a:prstGeom>
              <a:solidFill>
                <a:srgbClr val="FFBC05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16"/>
              <p:cNvSpPr/>
              <p:nvPr>
                <p:custDataLst>
                  <p:tags r:id="rId26"/>
                </p:custDataLst>
              </p:nvPr>
            </p:nvSpPr>
            <p:spPr>
              <a:xfrm>
                <a:off x="12994" y="6420"/>
                <a:ext cx="1890" cy="385"/>
              </a:xfrm>
              <a:prstGeom prst="rect">
                <a:avLst/>
              </a:prstGeom>
              <a:solidFill>
                <a:srgbClr val="FFF2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文本框 117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4122" y="5598"/>
                <a:ext cx="2360" cy="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Last prediction time</a:t>
                </a:r>
                <a:endParaRPr lang="en-US" altLang="zh-CN" sz="200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0" name="右箭头 119"/>
              <p:cNvSpPr/>
              <p:nvPr>
                <p:custDataLst>
                  <p:tags r:id="rId28"/>
                </p:custDataLst>
              </p:nvPr>
            </p:nvSpPr>
            <p:spPr>
              <a:xfrm>
                <a:off x="11658" y="6208"/>
                <a:ext cx="5525" cy="792"/>
              </a:xfrm>
              <a:prstGeom prst="rightArrow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圆角矩形 120"/>
              <p:cNvSpPr/>
              <p:nvPr>
                <p:custDataLst>
                  <p:tags r:id="rId29"/>
                </p:custDataLst>
              </p:nvPr>
            </p:nvSpPr>
            <p:spPr>
              <a:xfrm>
                <a:off x="15638" y="6447"/>
                <a:ext cx="317" cy="317"/>
              </a:xfrm>
              <a:prstGeom prst="roundRect">
                <a:avLst/>
              </a:prstGeom>
              <a:solidFill>
                <a:srgbClr val="F9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圆角矩形 121"/>
              <p:cNvSpPr/>
              <p:nvPr>
                <p:custDataLst>
                  <p:tags r:id="rId30"/>
                </p:custDataLst>
              </p:nvPr>
            </p:nvSpPr>
            <p:spPr>
              <a:xfrm>
                <a:off x="15011" y="6447"/>
                <a:ext cx="317" cy="317"/>
              </a:xfrm>
              <a:prstGeom prst="roundRect">
                <a:avLst/>
              </a:prstGeom>
              <a:solidFill>
                <a:srgbClr val="ACD78E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圆角矩形 123"/>
              <p:cNvSpPr/>
              <p:nvPr>
                <p:custDataLst>
                  <p:tags r:id="rId31"/>
                </p:custDataLst>
              </p:nvPr>
            </p:nvSpPr>
            <p:spPr>
              <a:xfrm>
                <a:off x="14384" y="6447"/>
                <a:ext cx="317" cy="317"/>
              </a:xfrm>
              <a:prstGeom prst="roundRect">
                <a:avLst/>
              </a:prstGeom>
              <a:solidFill>
                <a:srgbClr val="FC7C3B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圆角矩形 124"/>
              <p:cNvSpPr/>
              <p:nvPr>
                <p:custDataLst>
                  <p:tags r:id="rId32"/>
                </p:custDataLst>
              </p:nvPr>
            </p:nvSpPr>
            <p:spPr>
              <a:xfrm>
                <a:off x="13757" y="6447"/>
                <a:ext cx="317" cy="317"/>
              </a:xfrm>
              <a:prstGeom prst="roundRect">
                <a:avLst/>
              </a:prstGeom>
              <a:solidFill>
                <a:srgbClr val="FC7C3B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圆角矩形 125"/>
              <p:cNvSpPr/>
              <p:nvPr>
                <p:custDataLst>
                  <p:tags r:id="rId33"/>
                </p:custDataLst>
              </p:nvPr>
            </p:nvSpPr>
            <p:spPr>
              <a:xfrm>
                <a:off x="13130" y="6447"/>
                <a:ext cx="317" cy="317"/>
              </a:xfrm>
              <a:prstGeom prst="roundRect">
                <a:avLst/>
              </a:prstGeom>
              <a:solidFill>
                <a:srgbClr val="FC7C3B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圆角矩形 130"/>
              <p:cNvSpPr/>
              <p:nvPr>
                <p:custDataLst>
                  <p:tags r:id="rId34"/>
                </p:custDataLst>
              </p:nvPr>
            </p:nvSpPr>
            <p:spPr>
              <a:xfrm>
                <a:off x="12503" y="6447"/>
                <a:ext cx="317" cy="317"/>
              </a:xfrm>
              <a:prstGeom prst="roundRect">
                <a:avLst/>
              </a:prstGeom>
              <a:solidFill>
                <a:srgbClr val="ACD78E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圆角矩形 131"/>
              <p:cNvSpPr/>
              <p:nvPr>
                <p:custDataLst>
                  <p:tags r:id="rId35"/>
                </p:custDataLst>
              </p:nvPr>
            </p:nvSpPr>
            <p:spPr>
              <a:xfrm>
                <a:off x="11869" y="6447"/>
                <a:ext cx="317" cy="317"/>
              </a:xfrm>
              <a:prstGeom prst="roundRect">
                <a:avLst/>
              </a:prstGeom>
              <a:solidFill>
                <a:srgbClr val="FC7C3B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右大括号 132"/>
              <p:cNvSpPr/>
              <p:nvPr>
                <p:custDataLst>
                  <p:tags r:id="rId36"/>
                </p:custDataLst>
              </p:nvPr>
            </p:nvSpPr>
            <p:spPr>
              <a:xfrm rot="5400000">
                <a:off x="13791" y="6007"/>
                <a:ext cx="294" cy="1889"/>
              </a:xfrm>
              <a:prstGeom prst="rightBrace">
                <a:avLst>
                  <a:gd name="adj1" fmla="val 108333"/>
                  <a:gd name="adj2" fmla="val 50000"/>
                </a:avLst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文本框 133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5848" y="6769"/>
                <a:ext cx="1110" cy="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en-US" altLang="zh-CN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圆角矩形 134"/>
              <p:cNvSpPr/>
              <p:nvPr>
                <p:custDataLst>
                  <p:tags r:id="rId38"/>
                </p:custDataLst>
              </p:nvPr>
            </p:nvSpPr>
            <p:spPr>
              <a:xfrm>
                <a:off x="16244" y="6452"/>
                <a:ext cx="317" cy="317"/>
              </a:xfrm>
              <a:prstGeom prst="roundRect">
                <a:avLst/>
              </a:prstGeom>
              <a:solidFill>
                <a:srgbClr val="ACD78E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6" name="文本框 135"/>
                  <p:cNvSpPr txBox="1"/>
                  <p:nvPr>
                    <p:custDataLst>
                      <p:tags r:id="rId39"/>
                    </p:custDataLst>
                  </p:nvPr>
                </p:nvSpPr>
                <p:spPr>
                  <a:xfrm>
                    <a:off x="14687" y="7232"/>
                    <a:ext cx="1623" cy="743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/>
                    <a:r>
                      <a:rPr lang="en-US" altLang="zh-CN" sz="200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rPr>
                      <a:t>Prediction</a:t>
                    </a:r>
                    <a:endPara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ea"/>
                    </a:endParaRPr>
                  </a:p>
                  <a:p>
                    <a:pPr algn="ctr"/>
                    <a:r>
                      <a:rPr lang="en-US" altLang="zh-CN" sz="200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window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𝒑</m:t>
                            </m:r>
                          </m:sub>
                        </m:sSub>
                      </m:oMath>
                    </a14:m>
                    <a:r>
                      <a:rPr lang="en-US" altLang="zh-CN" sz="200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 </a:t>
                    </a:r>
                    <a:endPara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ea"/>
                    </a:endParaRPr>
                  </a:p>
                </p:txBody>
              </p:sp>
            </mc:Choice>
            <mc:Fallback>
              <p:sp>
                <p:nvSpPr>
                  <p:cNvPr id="136" name="文本框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87" y="7232"/>
                    <a:ext cx="1623" cy="743"/>
                  </a:xfrm>
                  <a:prstGeom prst="rect">
                    <a:avLst/>
                  </a:prstGeom>
                  <a:blipFill rotWithShape="1">
                    <a:blip r:embed="rId41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7" name="右大括号 136"/>
              <p:cNvSpPr/>
              <p:nvPr>
                <p:custDataLst>
                  <p:tags r:id="rId42"/>
                </p:custDataLst>
              </p:nvPr>
            </p:nvSpPr>
            <p:spPr>
              <a:xfrm rot="5400000">
                <a:off x="15350" y="6342"/>
                <a:ext cx="294" cy="1227"/>
              </a:xfrm>
              <a:prstGeom prst="rightBrace">
                <a:avLst>
                  <a:gd name="adj1" fmla="val 108333"/>
                  <a:gd name="adj2" fmla="val 50000"/>
                </a:avLst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9" name="曲线连接符 138"/>
              <p:cNvCxnSpPr/>
              <p:nvPr>
                <p:custDataLst>
                  <p:tags r:id="rId43"/>
                </p:custDataLst>
              </p:nvPr>
            </p:nvCxnSpPr>
            <p:spPr>
              <a:xfrm rot="16200000" flipH="1" flipV="1">
                <a:off x="13945" y="6093"/>
                <a:ext cx="9" cy="638"/>
              </a:xfrm>
              <a:prstGeom prst="curvedConnector3">
                <a:avLst>
                  <a:gd name="adj1" fmla="val -2827777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prstDash val="dash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40" name="曲线连接符 139"/>
              <p:cNvCxnSpPr/>
              <p:nvPr>
                <p:custDataLst>
                  <p:tags r:id="rId44"/>
                </p:custDataLst>
              </p:nvPr>
            </p:nvCxnSpPr>
            <p:spPr>
              <a:xfrm rot="16200000" flipV="1">
                <a:off x="13009" y="5759"/>
                <a:ext cx="8" cy="1267"/>
              </a:xfrm>
              <a:prstGeom prst="curvedConnector3">
                <a:avLst>
                  <a:gd name="adj1" fmla="val 3850000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prstDash val="dash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1" name="文本框 140"/>
                  <p:cNvSpPr txBox="1"/>
                  <p:nvPr>
                    <p:custDataLst>
                      <p:tags r:id="rId45"/>
                    </p:custDataLst>
                  </p:nvPr>
                </p:nvSpPr>
                <p:spPr>
                  <a:xfrm>
                    <a:off x="12994" y="7191"/>
                    <a:ext cx="1860" cy="73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pPr algn="ctr"/>
                    <a:r>
                      <a:rPr lang="en-US" altLang="zh-CN" sz="200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rPr>
                      <a:t>Observation </a:t>
                    </a:r>
                    <a:endParaRPr lang="en-US" altLang="zh-CN" sz="200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ea"/>
                    </a:endParaRPr>
                  </a:p>
                  <a:p>
                    <a:pPr algn="ctr"/>
                    <a:r>
                      <a:rPr lang="en-US" altLang="zh-CN" sz="200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window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charset="0"/>
                                <a:ea typeface="微软雅黑" panose="020B0503020204020204" pitchFamily="34" charset="-122"/>
                                <a:cs typeface="Cambria Math" panose="02040503050406030204" charset="0"/>
                              </a:rPr>
                              <m:t>𝒐</m:t>
                            </m:r>
                          </m:sub>
                        </m:sSub>
                      </m:oMath>
                    </a14:m>
                    <a:endParaRPr lang="en-US" altLang="zh-CN" sz="2000" b="1" i="1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+mn-ea"/>
                    </a:endParaRPr>
                  </a:p>
                </p:txBody>
              </p:sp>
            </mc:Choice>
            <mc:Fallback>
              <p:sp>
                <p:nvSpPr>
                  <p:cNvPr id="141" name="文本框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12994" y="7191"/>
                    <a:ext cx="1860" cy="738"/>
                  </a:xfrm>
                  <a:prstGeom prst="rect">
                    <a:avLst/>
                  </a:prstGeom>
                  <a:blipFill rotWithShape="1">
                    <a:blip r:embed="rId4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2" name="曲线连接符 141"/>
              <p:cNvCxnSpPr/>
              <p:nvPr>
                <p:custDataLst>
                  <p:tags r:id="rId48"/>
                </p:custDataLst>
              </p:nvPr>
            </p:nvCxnSpPr>
            <p:spPr>
              <a:xfrm rot="16200000" flipH="1" flipV="1">
                <a:off x="14601" y="6079"/>
                <a:ext cx="9" cy="638"/>
              </a:xfrm>
              <a:prstGeom prst="curvedConnector3">
                <a:avLst>
                  <a:gd name="adj1" fmla="val -2827777"/>
                </a:avLst>
              </a:prstGeom>
              <a:ln w="19050">
                <a:solidFill>
                  <a:schemeClr val="accent6">
                    <a:lumMod val="50000"/>
                  </a:schemeClr>
                </a:solidFill>
                <a:prstDash val="dash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框 11"/>
          <p:cNvSpPr txBox="1"/>
          <p:nvPr>
            <p:custDataLst>
              <p:tags r:id="rId49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When is the appropriate time to make predictions?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0"/>
            </p:custDataLst>
          </p:nvPr>
        </p:nvSpPr>
        <p:spPr>
          <a:xfrm>
            <a:off x="558800" y="1685925"/>
            <a:ext cx="11722100" cy="96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Period-based approach: perform </a:t>
            </a:r>
            <a:r>
              <a:rPr lang="en-US" altLang="zh-CN" sz="2800" b="1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prediction every cycle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Event-driven approach: prediction </a:t>
            </a:r>
            <a:r>
              <a:rPr lang="en-US" altLang="zh-CN" sz="2800" b="1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triggered by error events</a:t>
            </a:r>
            <a:endParaRPr lang="en-US" altLang="zh-CN" sz="2800" b="1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69740" y="2823210"/>
            <a:ext cx="3893820" cy="519430"/>
            <a:chOff x="7903" y="10585"/>
            <a:chExt cx="6132" cy="818"/>
          </a:xfrm>
        </p:grpSpPr>
        <p:sp>
          <p:nvSpPr>
            <p:cNvPr id="18" name="圆角矩形 17"/>
            <p:cNvSpPr/>
            <p:nvPr>
              <p:custDataLst>
                <p:tags r:id="rId51"/>
              </p:custDataLst>
            </p:nvPr>
          </p:nvSpPr>
          <p:spPr>
            <a:xfrm>
              <a:off x="7903" y="10585"/>
              <a:ext cx="5778" cy="8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2"/>
              </p:custDataLst>
            </p:nvPr>
          </p:nvSpPr>
          <p:spPr>
            <a:xfrm>
              <a:off x="10006" y="10689"/>
              <a:ext cx="187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UER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53"/>
              </p:custDataLst>
            </p:nvPr>
          </p:nvSpPr>
          <p:spPr>
            <a:xfrm>
              <a:off x="8466" y="10689"/>
              <a:ext cx="11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CE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54"/>
              </p:custDataLst>
            </p:nvPr>
          </p:nvSpPr>
          <p:spPr>
            <a:xfrm>
              <a:off x="11701" y="10672"/>
              <a:ext cx="233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No error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>
              <p:custDataLst>
                <p:tags r:id="rId55"/>
              </p:custDataLst>
            </p:nvPr>
          </p:nvSpPr>
          <p:spPr>
            <a:xfrm>
              <a:off x="9573" y="10774"/>
              <a:ext cx="444" cy="440"/>
            </a:xfrm>
            <a:prstGeom prst="roundRect">
              <a:avLst/>
            </a:prstGeom>
            <a:solidFill>
              <a:srgbClr val="F9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>
              <p:custDataLst>
                <p:tags r:id="rId56"/>
              </p:custDataLst>
            </p:nvPr>
          </p:nvSpPr>
          <p:spPr>
            <a:xfrm>
              <a:off x="8020" y="10783"/>
              <a:ext cx="444" cy="440"/>
            </a:xfrm>
            <a:prstGeom prst="roundRect">
              <a:avLst/>
            </a:prstGeom>
            <a:solidFill>
              <a:srgbClr val="FC7C3B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>
              <p:custDataLst>
                <p:tags r:id="rId57"/>
              </p:custDataLst>
            </p:nvPr>
          </p:nvSpPr>
          <p:spPr>
            <a:xfrm>
              <a:off x="11268" y="10774"/>
              <a:ext cx="444" cy="440"/>
            </a:xfrm>
            <a:prstGeom prst="roundRect">
              <a:avLst/>
            </a:prstGeom>
            <a:solidFill>
              <a:srgbClr val="ACD78E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6045" y="5571490"/>
            <a:ext cx="5810885" cy="892810"/>
            <a:chOff x="167" y="8774"/>
            <a:chExt cx="9151" cy="1406"/>
          </a:xfrm>
        </p:grpSpPr>
        <p:sp>
          <p:nvSpPr>
            <p:cNvPr id="20" name="圆角矩形 19"/>
            <p:cNvSpPr/>
            <p:nvPr/>
          </p:nvSpPr>
          <p:spPr>
            <a:xfrm>
              <a:off x="506" y="8774"/>
              <a:ext cx="8742" cy="14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145" name="文本框 144"/>
            <p:cNvSpPr txBox="1"/>
            <p:nvPr>
              <p:custDataLst>
                <p:tags r:id="rId58"/>
              </p:custDataLst>
            </p:nvPr>
          </p:nvSpPr>
          <p:spPr>
            <a:xfrm>
              <a:off x="167" y="8810"/>
              <a:ext cx="555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Benificial for regularly 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capturing the symptom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59"/>
              </p:custDataLst>
            </p:nvPr>
          </p:nvSpPr>
          <p:spPr>
            <a:xfrm>
              <a:off x="6250" y="8800"/>
              <a:ext cx="306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Server-level 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predictor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5791" y="9270"/>
              <a:ext cx="459" cy="451"/>
            </a:xfrm>
            <a:prstGeom prst="rightArrow">
              <a:avLst/>
            </a:prstGeom>
            <a:noFill/>
            <a:ln w="22860">
              <a:solidFill>
                <a:srgbClr val="0E2D5C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45225" y="5554980"/>
            <a:ext cx="4876165" cy="892810"/>
            <a:chOff x="9835" y="8748"/>
            <a:chExt cx="7679" cy="1406"/>
          </a:xfrm>
        </p:grpSpPr>
        <p:sp>
          <p:nvSpPr>
            <p:cNvPr id="21" name="圆角矩形 20"/>
            <p:cNvSpPr/>
            <p:nvPr/>
          </p:nvSpPr>
          <p:spPr>
            <a:xfrm>
              <a:off x="9851" y="8748"/>
              <a:ext cx="7593" cy="14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endParaRPr lang="en-US" altLang="zh-CN" sz="240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60"/>
              </p:custDataLst>
            </p:nvPr>
          </p:nvSpPr>
          <p:spPr>
            <a:xfrm>
              <a:off x="9835" y="8748"/>
              <a:ext cx="427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 Provide a rapid response to errors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61"/>
              </p:custDataLst>
            </p:nvPr>
          </p:nvSpPr>
          <p:spPr>
            <a:xfrm>
              <a:off x="14446" y="8774"/>
              <a:ext cx="3068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Micro-level 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predictor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右箭头 23"/>
            <p:cNvSpPr/>
            <p:nvPr/>
          </p:nvSpPr>
          <p:spPr>
            <a:xfrm>
              <a:off x="14185" y="9244"/>
              <a:ext cx="459" cy="451"/>
            </a:xfrm>
            <a:prstGeom prst="rightArrow">
              <a:avLst/>
            </a:prstGeom>
            <a:noFill/>
            <a:ln w="22860">
              <a:solidFill>
                <a:srgbClr val="0E2D5C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  <a:lum bright="3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4691453"/>
            <a:ext cx="11985165" cy="1493640"/>
          </a:xfrm>
          <a:prstGeom prst="rect">
            <a:avLst/>
          </a:prstGeom>
        </p:spPr>
      </p:pic>
      <p:pic>
        <p:nvPicPr>
          <p:cNvPr id="6" name="图片 5" descr="厦门大学-logo_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90000"/>
          </a:blip>
          <a:stretch>
            <a:fillRect/>
          </a:stretch>
        </p:blipFill>
        <p:spPr>
          <a:xfrm>
            <a:off x="11296650" y="24765"/>
            <a:ext cx="800100" cy="8001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217170" y="118745"/>
            <a:ext cx="2482850" cy="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0">
                <a:latin typeface="Comic Sans MS" panose="030F0702030302020204" charset="0"/>
                <a:ea typeface="+mj-lt"/>
                <a:cs typeface="Comic Sans MS" panose="030F0702030302020204" charset="0"/>
              </a:rPr>
              <a:t>Outline</a:t>
            </a:r>
            <a:endParaRPr lang="en-US" altLang="zh-CN" sz="4400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8173" y="1393906"/>
            <a:ext cx="12637973" cy="387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Background</a:t>
            </a:r>
            <a:endParaRPr lang="zh-CN" altLang="en-US" sz="3600" dirty="0">
              <a:solidFill>
                <a:schemeClr val="tx1"/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rgbClr val="BFBFBF"/>
                </a:solidFill>
                <a:latin typeface="Gill Sans" charset="0"/>
                <a:cs typeface="Gill Sans" charset="0"/>
              </a:rPr>
              <a:t> Analyses and Findings</a:t>
            </a:r>
            <a:endParaRPr lang="en-US" altLang="zh-CN" sz="3600" dirty="0">
              <a:solidFill>
                <a:srgbClr val="BFBFBF"/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Calchas: Hierarchical Prediction Framework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Conclusion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Calchas: Prediction Performance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片 5" descr="svmgabdtr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0" y="3261995"/>
            <a:ext cx="10172065" cy="257937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Experimental Setup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58800" y="1685925"/>
            <a:ext cx="11722100" cy="140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Ratio of train and test datasets:  70% vs 30% based on timestamp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Metrics: Presion, recall, and F1-score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Models: SVM, GBDT, and RF (sklearn v0.24.2)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66520" y="3827780"/>
            <a:ext cx="9735185" cy="2856865"/>
            <a:chOff x="2152" y="6028"/>
            <a:chExt cx="15331" cy="4499"/>
          </a:xfrm>
        </p:grpSpPr>
        <p:sp>
          <p:nvSpPr>
            <p:cNvPr id="9" name="矩形 8"/>
            <p:cNvSpPr/>
            <p:nvPr/>
          </p:nvSpPr>
          <p:spPr>
            <a:xfrm>
              <a:off x="15891" y="6269"/>
              <a:ext cx="1593" cy="293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587" y="6028"/>
              <a:ext cx="1560" cy="313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235" y="6506"/>
              <a:ext cx="1575" cy="2657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152" y="9277"/>
              <a:ext cx="15166" cy="12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Based on </a:t>
              </a:r>
              <a:r>
                <a:rPr lang="en-US" altLang="zh-CN" sz="2400" b="1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RF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, Calchas can achieve a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highest 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precision of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58.0%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, recall of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74.6%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, and F1-score of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64.7%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 on average.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  <a:lum bright="3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4691453"/>
            <a:ext cx="11985165" cy="1493640"/>
          </a:xfrm>
          <a:prstGeom prst="rect">
            <a:avLst/>
          </a:prstGeom>
        </p:spPr>
      </p:pic>
      <p:pic>
        <p:nvPicPr>
          <p:cNvPr id="6" name="图片 5" descr="厦门大学-logo_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90000"/>
          </a:blip>
          <a:stretch>
            <a:fillRect/>
          </a:stretch>
        </p:blipFill>
        <p:spPr>
          <a:xfrm>
            <a:off x="11296650" y="24765"/>
            <a:ext cx="800100" cy="8001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217170" y="118745"/>
            <a:ext cx="2482850" cy="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0">
                <a:latin typeface="Comic Sans MS" panose="030F0702030302020204" charset="0"/>
                <a:ea typeface="+mj-lt"/>
                <a:cs typeface="Comic Sans MS" panose="030F0702030302020204" charset="0"/>
              </a:rPr>
              <a:t>Outline</a:t>
            </a:r>
            <a:endParaRPr lang="en-US" altLang="zh-CN" sz="4400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8173" y="1393906"/>
            <a:ext cx="12637973" cy="387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Background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Analyses and Findings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Calchas: Hierarchical Prediction Framework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tx1"/>
                </a:solidFill>
                <a:latin typeface="Gill Sans" charset="0"/>
                <a:cs typeface="Gill Sans" charset="0"/>
              </a:rPr>
              <a:t> Conclusion</a:t>
            </a:r>
            <a:endParaRPr lang="en-US" altLang="zh-CN" sz="3600" dirty="0">
              <a:solidFill>
                <a:schemeClr val="tx1"/>
              </a:solidFill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Conlusion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1800" y="1043940"/>
            <a:ext cx="11722100" cy="2975610"/>
            <a:chOff x="680" y="1644"/>
            <a:chExt cx="18460" cy="4166"/>
          </a:xfrm>
        </p:grpSpPr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680" y="1644"/>
              <a:ext cx="18460" cy="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indent="0" algn="l" fontAlgn="auto">
                <a:lnSpc>
                  <a:spcPct val="100000"/>
                </a:lnSpc>
                <a:spcBef>
                  <a:spcPts val="100"/>
                </a:spcBef>
              </a:pPr>
              <a:r>
                <a:rPr lang="en-US" altLang="zh-CN" sz="3200" b="1" dirty="0">
                  <a:solidFill>
                    <a:srgbClr val="0E2D5C"/>
                  </a:solidFill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+mn-ea"/>
                </a:rPr>
                <a:t>Key Findings</a:t>
              </a:r>
              <a:endPara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880" y="2655"/>
              <a:ext cx="17859" cy="3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27100" lvl="1" indent="-45720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Char char="p"/>
              </a:pPr>
              <a:r>
                <a: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Lower SIDs (i.e., SID1) exhibit a higher susceptibility to errors</a:t>
              </a:r>
              <a:endPara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  <a:p>
              <a:pPr marL="927100" lvl="1" indent="-45720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Char char="p"/>
              </a:pPr>
              <a:r>
                <a: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Column-related error modes are prevalent in HBM</a:t>
              </a:r>
              <a:endPara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  <a:p>
              <a:pPr marL="927100" lvl="1" indent="-45720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Char char="p"/>
              </a:pPr>
              <a:r>
                <a: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T</a:t>
              </a:r>
              <a:r>
                <a:rPr lang="en-US" altLang="zh-CN" sz="2800" dirty="0">
                  <a:solidFill>
                    <a:schemeClr val="accent1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wo successive UERs may occur within one hour</a:t>
              </a:r>
              <a:endPara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  <a:p>
              <a:pPr marL="927100" lvl="1" indent="-45720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Char char="p"/>
              </a:pPr>
              <a:r>
                <a: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Power increase when approaching</a:t>
              </a:r>
              <a:r>
                <a:rPr lang="en-US" altLang="zh-CN" sz="2800" dirty="0">
                  <a:latin typeface="Gill Sans" charset="0"/>
                  <a:ea typeface="Gill Sans" charset="0"/>
                  <a:cs typeface="Gill Sans" charset="0"/>
                  <a:sym typeface="+mn-ea"/>
                </a:rPr>
                <a:t> </a:t>
              </a:r>
              <a:r>
                <a:rPr lang="en-US" altLang="zh-CN" sz="28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the error occurrence</a:t>
              </a:r>
              <a:endPara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  <a:p>
              <a:pPr marL="927100" lvl="1" indent="-45720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Char char="p"/>
              </a:pPr>
              <a:r>
                <a:rPr lang="en-US" altLang="zh-CN" sz="3200" dirty="0">
                  <a:solidFill>
                    <a:srgbClr val="0E2D5C"/>
                  </a:solidFill>
                  <a:latin typeface="Gill Sans" charset="0"/>
                  <a:ea typeface="宋体" panose="02010600030101010101" pitchFamily="2" charset="-122"/>
                  <a:cs typeface="Gill Sans" charset="0"/>
                  <a:sym typeface="+mn-ea"/>
                </a:rPr>
                <a:t>......</a:t>
              </a:r>
              <a:endParaRPr lang="en-US" altLang="zh-CN" sz="2800" dirty="0">
                <a:solidFill>
                  <a:srgbClr val="0E2D5C"/>
                </a:solidFill>
                <a:latin typeface="Gill Sans" charset="0"/>
                <a:ea typeface="宋体" panose="02010600030101010101" pitchFamily="2" charset="-122"/>
                <a:cs typeface="Gill Sans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31800" y="4095115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Our Solutions: Calchas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58800" y="4754368"/>
            <a:ext cx="11340465" cy="22534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宋体" panose="02010600030101010101" pitchFamily="2" charset="-122"/>
                <a:cs typeface="Gill Sans" charset="0"/>
                <a:sym typeface="+mn-ea"/>
              </a:rPr>
              <a:t>Combines features specific to HBM with those used in traditional DRAM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宋体" panose="02010600030101010101" pitchFamily="2" charset="-122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宋体" panose="02010600030101010101" pitchFamily="2" charset="-122"/>
                <a:cs typeface="Gill Sans" charset="0"/>
                <a:sym typeface="+mn-ea"/>
              </a:rPr>
              <a:t>Employs both period-based and event-driven methods to realize the elastic and adaptive prediction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宋体" panose="02010600030101010101" pitchFamily="2" charset="-122"/>
              <a:cs typeface="Gill Sans" charset="0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664325" y="3749675"/>
            <a:ext cx="4689475" cy="789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800" b="1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More details in the paper</a:t>
            </a:r>
            <a:endParaRPr lang="en-US" altLang="zh-CN" sz="2800" b="1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11760" y="2736850"/>
            <a:ext cx="12010390" cy="108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ctr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>
                <a:solidFill>
                  <a:srgbClr val="123876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  <a:sym typeface="+mn-ea"/>
              </a:rPr>
              <a:t>Removing Obstacles before Breaking Through the Memory Wall: </a:t>
            </a:r>
            <a:endParaRPr lang="en-US" altLang="zh-CN" sz="3200" dirty="0">
              <a:solidFill>
                <a:srgbClr val="123876"/>
              </a:solidFill>
              <a:latin typeface="Gill Sans MT" panose="020B0502020104020203" charset="0"/>
              <a:ea typeface="微软雅黑" panose="020B0503020204020204" pitchFamily="34" charset="-122"/>
              <a:cs typeface="Gill Sans MT" panose="020B0502020104020203" charset="0"/>
              <a:sym typeface="+mn-ea"/>
            </a:endParaRPr>
          </a:p>
          <a:p>
            <a:pPr marL="12700" indent="0" algn="ctr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>
                <a:solidFill>
                  <a:srgbClr val="123876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  <a:sym typeface="+mn-ea"/>
              </a:rPr>
              <a:t>A Close Look at HBM Errors in the Field</a:t>
            </a:r>
            <a:endParaRPr lang="en-US" altLang="zh-CN" sz="3200" dirty="0">
              <a:solidFill>
                <a:srgbClr val="123876"/>
              </a:solidFill>
              <a:latin typeface="Gill Sans MT" panose="020B0502020104020203" charset="0"/>
              <a:ea typeface="微软雅黑" panose="020B0503020204020204" pitchFamily="34" charset="-122"/>
              <a:cs typeface="Gill Sans MT" panose="020B0502020104020203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85462" y="1278429"/>
            <a:ext cx="5817347" cy="1071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6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Thanks &amp; QA</a:t>
            </a:r>
            <a:endParaRPr lang="en-US" altLang="zh-CN" sz="60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38100" y="6330315"/>
            <a:ext cx="8779510" cy="429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Information:</a:t>
            </a:r>
            <a:r>
              <a:rPr lang="zh-CN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Ronglong Wu</a:t>
            </a:r>
            <a:r>
              <a:rPr lang="zh-CN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(rlwoo@stu.xmu.edu.cn)</a:t>
            </a:r>
            <a:endParaRPr lang="en-US" altLang="zh-CN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11760" y="118745"/>
            <a:ext cx="12662535" cy="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800" b="1">
                <a:ea typeface="+mj-lt"/>
              </a:rPr>
              <a:t>26th ACM SIGOPS Chinasys Workshop</a:t>
            </a:r>
            <a:endParaRPr lang="en-US" altLang="zh-CN" sz="4800" b="1">
              <a:ea typeface="+mj-lt"/>
            </a:endParaRPr>
          </a:p>
        </p:txBody>
      </p:sp>
      <p:pic>
        <p:nvPicPr>
          <p:cNvPr id="5" name="图片 4" descr="chinasys_logo"/>
          <p:cNvPicPr>
            <a:picLocks noChangeAspect="1"/>
          </p:cNvPicPr>
          <p:nvPr/>
        </p:nvPicPr>
        <p:blipFill>
          <a:blip r:embed="rId5"/>
          <a:srcRect l="1395" t="22586" r="1531" b="22833"/>
          <a:stretch>
            <a:fillRect/>
          </a:stretch>
        </p:blipFill>
        <p:spPr>
          <a:xfrm>
            <a:off x="10252075" y="147320"/>
            <a:ext cx="1811655" cy="577215"/>
          </a:xfrm>
          <a:prstGeom prst="round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76270" y="6031230"/>
            <a:ext cx="5858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23876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XMU ERAS Research Group: https://xmusys.github.io/</a:t>
            </a:r>
            <a:endParaRPr lang="en-US" altLang="zh-CN" sz="2000" dirty="0">
              <a:solidFill>
                <a:srgbClr val="123876"/>
              </a:solidFill>
              <a:latin typeface="Gill Sans MT" panose="020B0502020104020203" charset="0"/>
              <a:ea typeface="微软雅黑" panose="020B0503020204020204" pitchFamily="34" charset="-122"/>
              <a:cs typeface="Gill Sans MT" panose="020B0502020104020203" charset="0"/>
            </a:endParaRPr>
          </a:p>
          <a:p>
            <a:pPr algn="ctr"/>
            <a:r>
              <a:rPr lang="en-US" altLang="zh-CN" sz="2000" dirty="0">
                <a:solidFill>
                  <a:srgbClr val="123876"/>
                </a:solidFill>
                <a:latin typeface="Gill Sans MT" panose="020B0502020104020203" charset="0"/>
                <a:ea typeface="微软雅黑" panose="020B0503020204020204" pitchFamily="34" charset="-122"/>
                <a:cs typeface="Gill Sans MT" panose="020B0502020104020203" charset="0"/>
              </a:rPr>
              <a:t>Contact email: Ronglong Wu, rlwoo@stu.xmu.edu.cn </a:t>
            </a:r>
            <a:endParaRPr lang="en-US" altLang="zh-CN" sz="2000" dirty="0">
              <a:solidFill>
                <a:srgbClr val="123876"/>
              </a:solidFill>
              <a:latin typeface="Gill Sans MT" panose="020B0502020104020203" charset="0"/>
              <a:ea typeface="微软雅黑" panose="020B0503020204020204" pitchFamily="34" charset="-122"/>
              <a:cs typeface="Gill Sans MT" panose="020B0502020104020203" charset="0"/>
            </a:endParaRPr>
          </a:p>
        </p:txBody>
      </p:sp>
      <p:pic>
        <p:nvPicPr>
          <p:cNvPr id="8" name="图片 7" descr="二维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50" y="3938270"/>
            <a:ext cx="1942465" cy="1942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79800" y="3496945"/>
            <a:ext cx="7408545" cy="1946910"/>
            <a:chOff x="5480" y="5507"/>
            <a:chExt cx="11667" cy="3066"/>
          </a:xfrm>
        </p:grpSpPr>
        <p:sp>
          <p:nvSpPr>
            <p:cNvPr id="18" name="任意多边形 17"/>
            <p:cNvSpPr/>
            <p:nvPr/>
          </p:nvSpPr>
          <p:spPr>
            <a:xfrm>
              <a:off x="5480" y="5507"/>
              <a:ext cx="6560" cy="3067"/>
            </a:xfrm>
            <a:custGeom>
              <a:avLst/>
              <a:gdLst>
                <a:gd name="connsiteX0" fmla="*/ 0 w 6560"/>
                <a:gd name="connsiteY0" fmla="*/ 3014 h 3067"/>
                <a:gd name="connsiteX1" fmla="*/ 6520 w 6560"/>
                <a:gd name="connsiteY1" fmla="*/ 0 h 3067"/>
                <a:gd name="connsiteX2" fmla="*/ 6560 w 6560"/>
                <a:gd name="connsiteY2" fmla="*/ 2494 h 3067"/>
                <a:gd name="connsiteX3" fmla="*/ 0 w 6560"/>
                <a:gd name="connsiteY3" fmla="*/ 3014 h 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0" h="3067">
                  <a:moveTo>
                    <a:pt x="0" y="3014"/>
                  </a:moveTo>
                  <a:cubicBezTo>
                    <a:pt x="2340" y="3254"/>
                    <a:pt x="5760" y="1814"/>
                    <a:pt x="6520" y="0"/>
                  </a:cubicBezTo>
                  <a:cubicBezTo>
                    <a:pt x="6560" y="800"/>
                    <a:pt x="6540" y="1734"/>
                    <a:pt x="6560" y="2494"/>
                  </a:cubicBezTo>
                  <a:cubicBezTo>
                    <a:pt x="4654" y="2894"/>
                    <a:pt x="2000" y="3194"/>
                    <a:pt x="0" y="301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DAE3F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3745" y="6755"/>
              <a:ext cx="3403" cy="83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ctr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Memory wall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cxnSp>
          <p:nvCxnSpPr>
            <p:cNvPr id="19" name="直接箭头连接符 18"/>
            <p:cNvCxnSpPr>
              <a:endCxn id="22" idx="1"/>
            </p:cNvCxnSpPr>
            <p:nvPr/>
          </p:nvCxnSpPr>
          <p:spPr>
            <a:xfrm>
              <a:off x="12040" y="7171"/>
              <a:ext cx="1705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563" t="15087" b="6742"/>
          <a:stretch>
            <a:fillRect/>
          </a:stretch>
        </p:blipFill>
        <p:spPr>
          <a:xfrm>
            <a:off x="1744980" y="3112770"/>
            <a:ext cx="6370320" cy="284416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Background: Memory Wall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4000" y="986790"/>
            <a:ext cx="118414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The gap between </a:t>
            </a:r>
            <a:r>
              <a:rPr lang="en-US" altLang="zh-CN" sz="3200" b="1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computing power</a:t>
            </a: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 and </a:t>
            </a:r>
            <a:r>
              <a:rPr lang="en-US" altLang="zh-CN" sz="3200" b="1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memory bandwidth</a:t>
            </a: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 is continuously </a:t>
            </a:r>
            <a:r>
              <a:rPr lang="en-US" altLang="zh-CN" sz="3200" b="1" dirty="0">
                <a:solidFill>
                  <a:srgbClr val="C00000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widening</a:t>
            </a: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 in modern systems</a:t>
            </a:r>
            <a:r>
              <a:rPr lang="en-US" altLang="zh-CN" sz="3200" baseline="30000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[1]</a:t>
            </a:r>
            <a:endParaRPr lang="en-US" altLang="zh-CN" sz="3200" baseline="30000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8800" y="2063115"/>
            <a:ext cx="11722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Processors are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improving exponentially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, but memory bandwidth is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increasing slowly</a:t>
            </a:r>
            <a:endParaRPr lang="en-US" altLang="zh-CN" sz="2800" dirty="0">
              <a:solidFill>
                <a:srgbClr val="C00000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0" y="6551295"/>
            <a:ext cx="9104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Micron Inc., Micron’s Perspective on Impact of CXL on DRAM Bit Growth Rate 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641600" y="3166745"/>
            <a:ext cx="3188335" cy="857250"/>
            <a:chOff x="5040" y="5847"/>
            <a:chExt cx="5021" cy="1350"/>
          </a:xfrm>
        </p:grpSpPr>
        <p:sp>
          <p:nvSpPr>
            <p:cNvPr id="20" name="圆角矩形 19"/>
            <p:cNvSpPr/>
            <p:nvPr/>
          </p:nvSpPr>
          <p:spPr>
            <a:xfrm>
              <a:off x="5459" y="5847"/>
              <a:ext cx="4603" cy="8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0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Processor performance</a:t>
              </a:r>
              <a:endParaRPr lang="en-US" altLang="zh-CN" sz="2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5459" y="6367"/>
              <a:ext cx="4603" cy="8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marL="0" lvl="1" indent="0" algn="l" fontAlgn="auto">
                <a:lnSpc>
                  <a:spcPct val="100000"/>
                </a:lnSpc>
                <a:spcBef>
                  <a:spcPts val="100"/>
                </a:spcBef>
                <a:buSzPct val="60000"/>
                <a:buFont typeface="Wingdings" panose="05000000000000000000" charset="0"/>
                <a:buNone/>
              </a:pPr>
              <a:r>
                <a:rPr lang="en-US" altLang="zh-CN" sz="20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  <a:sym typeface="+mn-ea"/>
                </a:rPr>
                <a:t>Memory performance</a:t>
              </a:r>
              <a:endParaRPr lang="en-US" altLang="zh-CN" sz="2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040" y="6247"/>
              <a:ext cx="454" cy="16"/>
            </a:xfrm>
            <a:prstGeom prst="line">
              <a:avLst/>
            </a:prstGeom>
            <a:ln w="40640">
              <a:solidFill>
                <a:srgbClr val="B821B8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040" y="6775"/>
              <a:ext cx="454" cy="16"/>
            </a:xfrm>
            <a:prstGeom prst="line">
              <a:avLst/>
            </a:prstGeom>
            <a:ln w="40640">
              <a:solidFill>
                <a:srgbClr val="74CFF5"/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圆角矩形 26"/>
          <p:cNvSpPr/>
          <p:nvPr/>
        </p:nvSpPr>
        <p:spPr>
          <a:xfrm rot="16200000">
            <a:off x="441325" y="4036695"/>
            <a:ext cx="2268220" cy="5276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Performance</a:t>
            </a:r>
            <a:endParaRPr lang="en-US" altLang="zh-CN" sz="20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89990" y="5950585"/>
            <a:ext cx="9812020" cy="5600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Memory wall becomes one of the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major obstacles in training LLM models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.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Background: High-Bandwidth Memory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515620" y="1532255"/>
            <a:ext cx="11160760" cy="140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ClrTx/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Save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massive physical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space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by stack vertically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ClrTx/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Offer significantly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higher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data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transfer rates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ClrTx/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Introduce </a:t>
            </a:r>
            <a:r>
              <a:rPr lang="en-US" altLang="zh-CN" sz="28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reduced power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consumption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4000" y="986790"/>
            <a:ext cx="12151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HBM is a hopeful technology to overcome the memory wall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6570" y="3429000"/>
            <a:ext cx="3082290" cy="910590"/>
            <a:chOff x="782" y="5400"/>
            <a:chExt cx="4854" cy="1434"/>
          </a:xfrm>
        </p:grpSpPr>
        <p:sp>
          <p:nvSpPr>
            <p:cNvPr id="203" name="文本框 202"/>
            <p:cNvSpPr txBox="1"/>
            <p:nvPr/>
          </p:nvSpPr>
          <p:spPr>
            <a:xfrm>
              <a:off x="782" y="5660"/>
              <a:ext cx="1228" cy="7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ctr" fontAlgn="auto">
                <a:lnSpc>
                  <a:spcPts val="2300"/>
                </a:lnSpc>
              </a:pP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Die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24" name="直接箭头连接符 123"/>
            <p:cNvCxnSpPr/>
            <p:nvPr/>
          </p:nvCxnSpPr>
          <p:spPr>
            <a:xfrm>
              <a:off x="1878" y="5945"/>
              <a:ext cx="4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图片 127" descr="hbm_arch_v2"/>
            <p:cNvPicPr>
              <a:picLocks noChangeAspect="1"/>
            </p:cNvPicPr>
            <p:nvPr/>
          </p:nvPicPr>
          <p:blipFill>
            <a:blip r:embed="rId2"/>
            <a:srcRect l="1" t="-189" r="62909" b="62422"/>
            <a:stretch>
              <a:fillRect/>
            </a:stretch>
          </p:blipFill>
          <p:spPr>
            <a:xfrm>
              <a:off x="2010" y="5400"/>
              <a:ext cx="3627" cy="1435"/>
            </a:xfrm>
            <a:prstGeom prst="rect">
              <a:avLst/>
            </a:prstGeom>
          </p:spPr>
        </p:pic>
      </p:grpSp>
      <p:pic>
        <p:nvPicPr>
          <p:cNvPr id="17" name="图片 16" descr="hbm_arch_v2"/>
          <p:cNvPicPr>
            <a:picLocks noChangeAspect="1"/>
          </p:cNvPicPr>
          <p:nvPr/>
        </p:nvPicPr>
        <p:blipFill>
          <a:blip r:embed="rId2"/>
          <a:srcRect l="80903" b="59570"/>
          <a:stretch>
            <a:fillRect/>
          </a:stretch>
        </p:blipFill>
        <p:spPr>
          <a:xfrm>
            <a:off x="8661400" y="3181350"/>
            <a:ext cx="1443355" cy="1187450"/>
          </a:xfrm>
          <a:prstGeom prst="rect">
            <a:avLst/>
          </a:prstGeom>
        </p:spPr>
      </p:pic>
      <p:pic>
        <p:nvPicPr>
          <p:cNvPr id="18" name="图片 17" descr="hbm_arch_v2"/>
          <p:cNvPicPr>
            <a:picLocks noChangeAspect="1"/>
          </p:cNvPicPr>
          <p:nvPr/>
        </p:nvPicPr>
        <p:blipFill>
          <a:blip r:embed="rId2"/>
          <a:srcRect l="1" t="-189" r="62909" b="-533"/>
          <a:stretch>
            <a:fillRect/>
          </a:stretch>
        </p:blipFill>
        <p:spPr>
          <a:xfrm>
            <a:off x="1276350" y="3429000"/>
            <a:ext cx="2303145" cy="2430145"/>
          </a:xfrm>
          <a:prstGeom prst="rect">
            <a:avLst/>
          </a:prstGeom>
        </p:spPr>
      </p:pic>
      <p:pic>
        <p:nvPicPr>
          <p:cNvPr id="20" name="图片 19" descr="hbm_arch_v2"/>
          <p:cNvPicPr>
            <a:picLocks noChangeAspect="1"/>
          </p:cNvPicPr>
          <p:nvPr/>
        </p:nvPicPr>
        <p:blipFill>
          <a:blip r:embed="rId2"/>
          <a:srcRect l="80946" t="49702" r="402" b="-220"/>
          <a:stretch>
            <a:fillRect/>
          </a:stretch>
        </p:blipFill>
        <p:spPr>
          <a:xfrm>
            <a:off x="9054465" y="4835525"/>
            <a:ext cx="1266825" cy="1333500"/>
          </a:xfrm>
          <a:prstGeom prst="rect">
            <a:avLst/>
          </a:prstGeom>
        </p:spPr>
      </p:pic>
      <p:cxnSp>
        <p:nvCxnSpPr>
          <p:cNvPr id="116" name="直接连接符 115"/>
          <p:cNvCxnSpPr/>
          <p:nvPr/>
        </p:nvCxnSpPr>
        <p:spPr>
          <a:xfrm flipV="1">
            <a:off x="7479030" y="3206750"/>
            <a:ext cx="1182370" cy="909955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7479030" y="4340225"/>
            <a:ext cx="124650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 flipV="1">
            <a:off x="9942830" y="4231005"/>
            <a:ext cx="391160" cy="60452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9067165" y="4231005"/>
            <a:ext cx="431165" cy="60452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左大括号 136"/>
          <p:cNvSpPr/>
          <p:nvPr/>
        </p:nvSpPr>
        <p:spPr>
          <a:xfrm>
            <a:off x="1007745" y="4205605"/>
            <a:ext cx="268605" cy="623570"/>
          </a:xfrm>
          <a:prstGeom prst="leftBrace">
            <a:avLst>
              <a:gd name="adj1" fmla="val 58037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0" name="左大括号 139"/>
          <p:cNvSpPr/>
          <p:nvPr/>
        </p:nvSpPr>
        <p:spPr>
          <a:xfrm>
            <a:off x="1007745" y="4956175"/>
            <a:ext cx="268605" cy="623570"/>
          </a:xfrm>
          <a:prstGeom prst="leftBrace">
            <a:avLst>
              <a:gd name="adj1" fmla="val 58037"/>
              <a:gd name="adj2" fmla="val 50000"/>
            </a:avLst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151" name="直接箭头连接符 150"/>
          <p:cNvCxnSpPr/>
          <p:nvPr/>
        </p:nvCxnSpPr>
        <p:spPr>
          <a:xfrm flipV="1">
            <a:off x="1555750" y="5540375"/>
            <a:ext cx="431800" cy="431800"/>
          </a:xfrm>
          <a:prstGeom prst="straightConnector1">
            <a:avLst/>
          </a:prstGeom>
          <a:ln w="2286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箭头连接符 151"/>
          <p:cNvCxnSpPr>
            <a:stCxn id="200" idx="0"/>
          </p:cNvCxnSpPr>
          <p:nvPr/>
        </p:nvCxnSpPr>
        <p:spPr>
          <a:xfrm flipH="1" flipV="1">
            <a:off x="3115945" y="5583555"/>
            <a:ext cx="593725" cy="364490"/>
          </a:xfrm>
          <a:prstGeom prst="straightConnector1">
            <a:avLst/>
          </a:prstGeom>
          <a:ln w="2286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>
            <a:off x="4796155" y="5321935"/>
            <a:ext cx="613410" cy="26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>
            <a:off x="5473065" y="5316855"/>
            <a:ext cx="613410" cy="26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6235700" y="5321935"/>
            <a:ext cx="613410" cy="26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>
            <a:off x="6925310" y="5316855"/>
            <a:ext cx="613410" cy="26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hbm_arch_v2"/>
          <p:cNvPicPr>
            <a:picLocks noChangeAspect="1"/>
          </p:cNvPicPr>
          <p:nvPr/>
        </p:nvPicPr>
        <p:blipFill>
          <a:blip r:embed="rId2"/>
          <a:srcRect l="37505" t="5773" r="19584" b="4487"/>
          <a:stretch>
            <a:fillRect/>
          </a:stretch>
        </p:blipFill>
        <p:spPr>
          <a:xfrm>
            <a:off x="4618355" y="3378835"/>
            <a:ext cx="3068320" cy="2493010"/>
          </a:xfrm>
          <a:prstGeom prst="rect">
            <a:avLst/>
          </a:prstGeom>
        </p:spPr>
      </p:pic>
      <p:cxnSp>
        <p:nvCxnSpPr>
          <p:cNvPr id="114" name="直接连接符 113"/>
          <p:cNvCxnSpPr/>
          <p:nvPr/>
        </p:nvCxnSpPr>
        <p:spPr>
          <a:xfrm flipV="1">
            <a:off x="3529330" y="3429000"/>
            <a:ext cx="1139825" cy="3556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3579495" y="3591560"/>
            <a:ext cx="1089660" cy="2267585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文本框 199"/>
          <p:cNvSpPr txBox="1"/>
          <p:nvPr/>
        </p:nvSpPr>
        <p:spPr>
          <a:xfrm>
            <a:off x="2932430" y="5948045"/>
            <a:ext cx="1553845" cy="450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300"/>
              </a:lnSpc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Buffer die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836930" y="5941695"/>
            <a:ext cx="1553845" cy="450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300"/>
              </a:lnSpc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TSVs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254000" y="4300220"/>
            <a:ext cx="779780" cy="450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300"/>
              </a:lnSpc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SID0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227965" y="5057140"/>
            <a:ext cx="779780" cy="450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300"/>
              </a:lnSpc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SID1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09745" y="5578475"/>
            <a:ext cx="3797935" cy="1205230"/>
            <a:chOff x="6787" y="8785"/>
            <a:chExt cx="5981" cy="1898"/>
          </a:xfrm>
        </p:grpSpPr>
        <p:cxnSp>
          <p:nvCxnSpPr>
            <p:cNvPr id="162" name="直接箭头连接符 161"/>
            <p:cNvCxnSpPr>
              <a:stCxn id="163" idx="2"/>
            </p:cNvCxnSpPr>
            <p:nvPr/>
          </p:nvCxnSpPr>
          <p:spPr>
            <a:xfrm>
              <a:off x="8036" y="8793"/>
              <a:ext cx="1784" cy="922"/>
            </a:xfrm>
            <a:prstGeom prst="straightConnector1">
              <a:avLst/>
            </a:prstGeom>
            <a:ln w="22860">
              <a:solidFill>
                <a:srgbClr val="176C6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/>
            <p:cNvCxnSpPr>
              <a:stCxn id="164" idx="2"/>
            </p:cNvCxnSpPr>
            <p:nvPr/>
          </p:nvCxnSpPr>
          <p:spPr>
            <a:xfrm>
              <a:off x="9102" y="8785"/>
              <a:ext cx="718" cy="930"/>
            </a:xfrm>
            <a:prstGeom prst="straightConnector1">
              <a:avLst/>
            </a:prstGeom>
            <a:ln w="22860">
              <a:solidFill>
                <a:srgbClr val="176C6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/>
            <p:cNvCxnSpPr>
              <a:stCxn id="165" idx="2"/>
            </p:cNvCxnSpPr>
            <p:nvPr/>
          </p:nvCxnSpPr>
          <p:spPr>
            <a:xfrm flipH="1">
              <a:off x="9820" y="8793"/>
              <a:ext cx="483" cy="922"/>
            </a:xfrm>
            <a:prstGeom prst="straightConnector1">
              <a:avLst/>
            </a:prstGeom>
            <a:ln w="22860">
              <a:solidFill>
                <a:srgbClr val="176C6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>
              <a:stCxn id="167" idx="2"/>
            </p:cNvCxnSpPr>
            <p:nvPr/>
          </p:nvCxnSpPr>
          <p:spPr>
            <a:xfrm flipH="1">
              <a:off x="9820" y="8785"/>
              <a:ext cx="1569" cy="930"/>
            </a:xfrm>
            <a:prstGeom prst="straightConnector1">
              <a:avLst/>
            </a:prstGeom>
            <a:ln w="22860">
              <a:solidFill>
                <a:srgbClr val="176C6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文本框 190"/>
            <p:cNvSpPr txBox="1"/>
            <p:nvPr/>
          </p:nvSpPr>
          <p:spPr>
            <a:xfrm>
              <a:off x="6787" y="9655"/>
              <a:ext cx="5981" cy="10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ctr" fontAlgn="auto">
                <a:lnSpc>
                  <a:spcPts val="2300"/>
                </a:lnSpc>
              </a:pPr>
              <a:r>
                <a:rPr lang="en-US" altLang="zh-CN" sz="2400" dirty="0">
                  <a:solidFill>
                    <a:srgbClr val="0E4543"/>
                  </a:solidFill>
                  <a:latin typeface="Gill Sans" charset="0"/>
                  <a:ea typeface="Gill Sans" charset="0"/>
                  <a:cs typeface="Gill Sans" charset="0"/>
                </a:rPr>
                <a:t>Each pseudo channel can be 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accessed independently</a:t>
              </a:r>
              <a:endPara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88665"/>
            <a:ext cx="2867660" cy="159829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Background: HBM Errors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54000" y="986790"/>
            <a:ext cx="12151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Disadvantages of HBM Memory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8800" y="1685925"/>
            <a:ext cx="11722100" cy="185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Packed within a DSA devices 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Less flexibility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Complex manufacturing process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  <a:sym typeface="+mn-ea"/>
              </a:rPr>
              <a:t> →  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More special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Equip weaker ECC </a:t>
            </a:r>
            <a:r>
              <a:rPr lang="en-US" altLang="zh-CN" sz="2800" dirty="0">
                <a:solidFill>
                  <a:srgbClr val="0E2D5C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More errors</a:t>
            </a:r>
            <a:endParaRPr lang="en-US" altLang="zh-CN" sz="2800" dirty="0">
              <a:solidFill>
                <a:srgbClr val="0E2D5C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89990" y="5440045"/>
            <a:ext cx="9812020" cy="8661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Errors in HBM are more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common and distinct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compared to DRAM, but there is a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lack of analysis on HBM errors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in real production environments.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55545" y="3619500"/>
            <a:ext cx="282575" cy="936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184525" y="3619500"/>
            <a:ext cx="282575" cy="936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文本框 190"/>
          <p:cNvSpPr txBox="1"/>
          <p:nvPr/>
        </p:nvSpPr>
        <p:spPr>
          <a:xfrm>
            <a:off x="1190625" y="4915535"/>
            <a:ext cx="3201035" cy="421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300"/>
              </a:lnSpc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NVIDIA A100 GPU</a:t>
            </a:r>
            <a:r>
              <a:rPr lang="en-US" altLang="zh-CN" sz="2400" baseline="300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[2]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901815" y="3253105"/>
            <a:ext cx="3806190" cy="2084070"/>
            <a:chOff x="10157" y="5182"/>
            <a:chExt cx="5994" cy="3282"/>
          </a:xfrm>
        </p:grpSpPr>
        <p:grpSp>
          <p:nvGrpSpPr>
            <p:cNvPr id="12" name="组合 11"/>
            <p:cNvGrpSpPr/>
            <p:nvPr/>
          </p:nvGrpSpPr>
          <p:grpSpPr>
            <a:xfrm>
              <a:off x="10157" y="5182"/>
              <a:ext cx="5971" cy="2059"/>
              <a:chOff x="-5355" y="5920"/>
              <a:chExt cx="10949" cy="3225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rcRect r="52678"/>
              <a:stretch>
                <a:fillRect/>
              </a:stretch>
            </p:blipFill>
            <p:spPr>
              <a:xfrm>
                <a:off x="-5355" y="5920"/>
                <a:ext cx="7206" cy="322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rcRect l="73214" t="1374"/>
              <a:stretch>
                <a:fillRect/>
              </a:stretch>
            </p:blipFill>
            <p:spPr>
              <a:xfrm>
                <a:off x="1773" y="5961"/>
                <a:ext cx="3821" cy="3172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10252" y="7376"/>
              <a:ext cx="5899" cy="10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ctr" fontAlgn="auto">
                <a:lnSpc>
                  <a:spcPts val="2300"/>
                </a:lnSpc>
              </a:pP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Example of various micro-bump joint failures in HBM</a:t>
              </a:r>
              <a:r>
                <a:rPr lang="en-US" altLang="zh-CN" sz="2400" baseline="300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[3]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-9525" y="6360795"/>
            <a:ext cx="91046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NVIDIA A100 Tensor Core GPU. https://www.nvidia.com/en-us/data-center/a100/.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Jun et al. HBM (High Bandwidth Memory) DRAM Technology and Architecture. Proc. of IMW, 2017.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52315" y="3632835"/>
            <a:ext cx="889000" cy="421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ts val="23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HBM</a:t>
            </a:r>
            <a:endParaRPr lang="en-US" altLang="zh-CN" sz="2400" dirty="0">
              <a:solidFill>
                <a:srgbClr val="C0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直接箭头连接符 22"/>
          <p:cNvCxnSpPr>
            <a:stCxn id="18" idx="3"/>
          </p:cNvCxnSpPr>
          <p:nvPr/>
        </p:nvCxnSpPr>
        <p:spPr>
          <a:xfrm flipV="1">
            <a:off x="3467100" y="3815080"/>
            <a:ext cx="1209040" cy="2724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7" idx="3"/>
          </p:cNvCxnSpPr>
          <p:nvPr/>
        </p:nvCxnSpPr>
        <p:spPr>
          <a:xfrm flipV="1">
            <a:off x="2738120" y="3815080"/>
            <a:ext cx="1938020" cy="2724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  <a:lum bright="36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4691453"/>
            <a:ext cx="11985165" cy="1493640"/>
          </a:xfrm>
          <a:prstGeom prst="rect">
            <a:avLst/>
          </a:prstGeom>
        </p:spPr>
      </p:pic>
      <p:pic>
        <p:nvPicPr>
          <p:cNvPr id="6" name="图片 5" descr="厦门大学-logo_0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lum bright="90000"/>
          </a:blip>
          <a:stretch>
            <a:fillRect/>
          </a:stretch>
        </p:blipFill>
        <p:spPr>
          <a:xfrm>
            <a:off x="11296650" y="24765"/>
            <a:ext cx="800100" cy="80010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217170" y="118745"/>
            <a:ext cx="2482850" cy="706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0">
                <a:latin typeface="Comic Sans MS" panose="030F0702030302020204" charset="0"/>
                <a:ea typeface="+mj-lt"/>
                <a:cs typeface="Comic Sans MS" panose="030F0702030302020204" charset="0"/>
              </a:rPr>
              <a:t>Outline</a:t>
            </a:r>
            <a:endParaRPr lang="en-US" altLang="zh-CN" sz="4400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28173" y="1393906"/>
            <a:ext cx="12637973" cy="387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Background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latin typeface="Gill Sans" charset="0"/>
                <a:ea typeface="Gill Sans" charset="0"/>
                <a:cs typeface="Gill Sans" charset="0"/>
              </a:rPr>
              <a:t> Analyses and Findings</a:t>
            </a:r>
            <a:endParaRPr lang="en-US" altLang="zh-CN" sz="3600" dirty="0"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</a:t>
            </a: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Calchas: Hierarchical Prediction Framework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v"/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Gill Sans" charset="0"/>
                <a:cs typeface="Gill Sans" charset="0"/>
              </a:rPr>
              <a:t> Conclusion</a:t>
            </a:r>
            <a:endParaRPr lang="zh-CN" altLang="en-US" sz="3600" dirty="0">
              <a:solidFill>
                <a:schemeClr val="bg1">
                  <a:lumMod val="75000"/>
                </a:schemeClr>
              </a:solidFill>
              <a:latin typeface="Gill Sans" charset="0"/>
              <a:cs typeface="Gill Sans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Analyses: Our Dataset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31800" y="1043940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Over 15K DSA devices 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8800" y="1638300"/>
            <a:ext cx="11722100" cy="140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60K+ HBM2 memory chips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460M+ errors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19 data centers: diverse services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31800" y="3154045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71475" y="5372100"/>
            <a:ext cx="11722100" cy="108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Test dataset released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31800" y="3160395"/>
            <a:ext cx="1172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Two years BMC log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58800" y="3829685"/>
            <a:ext cx="10479405" cy="140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ErrLog_Cycle log: concise but fully recordable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ErrLog_Occurrence log: detailed but difficult to fully retain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Sensor log: temperature, power, etc. </a:t>
            </a:r>
            <a:endParaRPr lang="en-US" altLang="zh-CN" sz="28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58800" y="5939155"/>
            <a:ext cx="11722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7100" lvl="1" indent="-457200" algn="l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Char char="p"/>
            </a:pPr>
            <a:r>
              <a:rPr lang="en-US" altLang="zh-CN" sz="2800" dirty="0">
                <a:solidFill>
                  <a:srgbClr val="0000E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https://github.com/wrl297/Calchas</a:t>
            </a:r>
            <a:endParaRPr lang="en-US" altLang="zh-CN" sz="2800" dirty="0">
              <a:solidFill>
                <a:srgbClr val="0000E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Analyses: Hierarchical Levels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1800" y="1050290"/>
            <a:ext cx="6560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Errors in different positions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pic>
        <p:nvPicPr>
          <p:cNvPr id="12" name="图片 11" descr="D:/code/HBMErrors/final_used/result/slides/fig3a_structure_analysis.pngfig3a_structure_analysis"/>
          <p:cNvPicPr>
            <a:picLocks noChangeAspect="1"/>
          </p:cNvPicPr>
          <p:nvPr/>
        </p:nvPicPr>
        <p:blipFill>
          <a:blip r:embed="rId1"/>
          <a:srcRect l="471" r="471"/>
          <a:stretch>
            <a:fillRect/>
          </a:stretch>
        </p:blipFill>
        <p:spPr>
          <a:xfrm>
            <a:off x="431800" y="2688590"/>
            <a:ext cx="5529580" cy="3636645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6504305" y="5097145"/>
            <a:ext cx="5398770" cy="793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Root cause:  The effects of </a:t>
            </a:r>
            <a:r>
              <a:rPr lang="en-US" altLang="zh-CN" sz="2400" b="1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crosstalk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in the HBM may result in data loss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3605" y="1706245"/>
            <a:ext cx="106781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rPr>
              <a:t>E.g., A BankGroup consists of four Banks, each located in different positions. Count the number of errors at each different bank position.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76170" y="3143885"/>
            <a:ext cx="9617710" cy="1579880"/>
            <a:chOff x="3742" y="4951"/>
            <a:chExt cx="15146" cy="2488"/>
          </a:xfrm>
        </p:grpSpPr>
        <p:sp>
          <p:nvSpPr>
            <p:cNvPr id="21" name="文本框 20"/>
            <p:cNvSpPr txBox="1"/>
            <p:nvPr/>
          </p:nvSpPr>
          <p:spPr>
            <a:xfrm>
              <a:off x="10100" y="4969"/>
              <a:ext cx="8788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Finding: 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Errors occurring in the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7th, 15th, 23rd, and 31st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 columns are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338.4%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higher</a:t>
              </a:r>
              <a:r>
                <a:rPr lang="en-US" altLang="zh-CN" sz="2400" dirty="0">
                  <a:solidFill>
                    <a:srgbClr val="0E2D5C"/>
                  </a:solidFill>
                  <a:latin typeface="Gill Sans" charset="0"/>
                  <a:ea typeface="Gill Sans" charset="0"/>
                  <a:cs typeface="Gill Sans" charset="0"/>
                </a:rPr>
                <a:t> on average than the errors in other column positions.</a:t>
              </a:r>
              <a:endPara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742" y="4951"/>
              <a:ext cx="6358" cy="2487"/>
              <a:chOff x="3742" y="4951"/>
              <a:chExt cx="6358" cy="248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3742" y="6946"/>
                <a:ext cx="525" cy="49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374" y="6196"/>
                <a:ext cx="525" cy="49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043" y="6552"/>
                <a:ext cx="525" cy="49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666" y="5444"/>
                <a:ext cx="525" cy="49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箭头连接符 16"/>
              <p:cNvCxnSpPr>
                <a:stCxn id="13" idx="3"/>
              </p:cNvCxnSpPr>
              <p:nvPr/>
            </p:nvCxnSpPr>
            <p:spPr>
              <a:xfrm flipV="1">
                <a:off x="4267" y="6196"/>
                <a:ext cx="5833" cy="99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>
                <a:stCxn id="14" idx="3"/>
              </p:cNvCxnSpPr>
              <p:nvPr/>
            </p:nvCxnSpPr>
            <p:spPr>
              <a:xfrm flipV="1">
                <a:off x="5899" y="6196"/>
                <a:ext cx="4201" cy="24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>
                <a:stCxn id="15" idx="3"/>
              </p:cNvCxnSpPr>
              <p:nvPr/>
            </p:nvCxnSpPr>
            <p:spPr>
              <a:xfrm flipV="1">
                <a:off x="7568" y="6196"/>
                <a:ext cx="2532" cy="60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>
                <a:stCxn id="16" idx="3"/>
              </p:cNvCxnSpPr>
              <p:nvPr/>
            </p:nvCxnSpPr>
            <p:spPr>
              <a:xfrm>
                <a:off x="9191" y="5691"/>
                <a:ext cx="909" cy="505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oli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6921" y="4951"/>
                <a:ext cx="1225" cy="49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" name="矩形 5"/>
          <p:cNvSpPr/>
          <p:nvPr/>
        </p:nvSpPr>
        <p:spPr>
          <a:xfrm>
            <a:off x="1534795" y="5986145"/>
            <a:ext cx="394335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0">
                <a:latin typeface="Comic Sans MS" panose="030F0702030302020204" charset="0"/>
                <a:ea typeface="+mj-lt"/>
                <a:cs typeface="Comic Sans MS" panose="030F0702030302020204" charset="0"/>
              </a:rPr>
              <a:t>Analyses: Hierarchical Levels</a:t>
            </a:r>
            <a:endParaRPr lang="en-US" altLang="zh-CN" b="0">
              <a:latin typeface="Comic Sans MS" panose="030F0702030302020204" charset="0"/>
              <a:ea typeface="+mj-lt"/>
              <a:cs typeface="Comic Sans MS" panose="030F0702030302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13B2-05E5-2A4D-93C1-4D2A25821DE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1800" y="1141095"/>
            <a:ext cx="6560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0" algn="l" fontAlgn="auto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dirty="0">
                <a:solidFill>
                  <a:srgbClr val="0E2D5C"/>
                </a:solidFill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Errors in different positions</a:t>
            </a:r>
            <a:endParaRPr lang="en-US" altLang="zh-CN" sz="3200" b="1" dirty="0">
              <a:solidFill>
                <a:srgbClr val="0E2D5C"/>
              </a:solidFill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pic>
        <p:nvPicPr>
          <p:cNvPr id="12" name="图片 11" descr="D:/code/HBMErrors/final_used/result/slides/fig3a_structure_analysis.pngfig3a_structure_analysis"/>
          <p:cNvPicPr>
            <a:picLocks noChangeAspect="1"/>
          </p:cNvPicPr>
          <p:nvPr/>
        </p:nvPicPr>
        <p:blipFill>
          <a:blip r:embed="rId1"/>
          <a:srcRect l="471" r="471"/>
          <a:stretch>
            <a:fillRect/>
          </a:stretch>
        </p:blipFill>
        <p:spPr>
          <a:xfrm>
            <a:off x="431800" y="2002155"/>
            <a:ext cx="5529580" cy="3636645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366520" y="5890895"/>
            <a:ext cx="9630410" cy="793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marL="0" lvl="1" indent="0" algn="ctr" fontAlgn="auto">
              <a:lnSpc>
                <a:spcPct val="100000"/>
              </a:lnSpc>
              <a:spcBef>
                <a:spcPts val="100"/>
              </a:spcBef>
              <a:buSzPct val="60000"/>
              <a:buFont typeface="Wingdings" panose="05000000000000000000" charset="0"/>
              <a:buNone/>
            </a:pP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Finding: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Lower SIDs (i.e., SID1)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exhibit a higher susceptibility to errors due to the due to </a:t>
            </a:r>
            <a:r>
              <a: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poor heat dissipation</a:t>
            </a:r>
            <a:r>
              <a:rPr lang="en-US" altLang="zh-CN" sz="2400" dirty="0">
                <a:solidFill>
                  <a:srgbClr val="0E2D5C"/>
                </a:solidFill>
                <a:latin typeface="Gill Sans" charset="0"/>
                <a:ea typeface="Gill Sans" charset="0"/>
                <a:cs typeface="Gill Sans" charset="0"/>
                <a:sym typeface="+mn-ea"/>
              </a:rPr>
              <a:t> in the lower SID</a:t>
            </a:r>
            <a:endParaRPr lang="en-US" altLang="zh-CN" sz="2400" dirty="0">
              <a:solidFill>
                <a:srgbClr val="0E2D5C"/>
              </a:solidFill>
              <a:latin typeface="Gill Sans" charset="0"/>
              <a:ea typeface="Gill Sans" charset="0"/>
              <a:cs typeface="Gill Sans" charset="0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78610" y="2232660"/>
            <a:ext cx="333375" cy="57594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503805" y="2730500"/>
            <a:ext cx="777875" cy="28829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508125" y="5272405"/>
            <a:ext cx="394335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065520" y="2096135"/>
            <a:ext cx="5979160" cy="3422650"/>
            <a:chOff x="9552" y="3301"/>
            <a:chExt cx="9416" cy="5390"/>
          </a:xfrm>
        </p:grpSpPr>
        <p:sp>
          <p:nvSpPr>
            <p:cNvPr id="31" name="矩形 30"/>
            <p:cNvSpPr/>
            <p:nvPr/>
          </p:nvSpPr>
          <p:spPr>
            <a:xfrm>
              <a:off x="11057" y="7963"/>
              <a:ext cx="621" cy="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 descr="fig3b_die_location_diff"/>
            <p:cNvPicPr>
              <a:picLocks noChangeAspect="1"/>
            </p:cNvPicPr>
            <p:nvPr/>
          </p:nvPicPr>
          <p:blipFill>
            <a:blip r:embed="rId2"/>
            <a:srcRect l="2343" t="10284" r="8991" b="11640"/>
            <a:stretch>
              <a:fillRect/>
            </a:stretch>
          </p:blipFill>
          <p:spPr>
            <a:xfrm>
              <a:off x="9552" y="3301"/>
              <a:ext cx="7288" cy="5391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7004" y="3398"/>
              <a:ext cx="191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Top</a:t>
              </a:r>
              <a:endPara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004" y="7238"/>
              <a:ext cx="1964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C00000"/>
                  </a:solidFill>
                  <a:latin typeface="Gill Sans" charset="0"/>
                  <a:ea typeface="Gill Sans" charset="0"/>
                  <a:cs typeface="Gill Sans" charset="0"/>
                </a:rPr>
                <a:t>Bottom</a:t>
              </a:r>
              <a:endParaRPr lang="en-US" altLang="zh-CN" sz="24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下箭头 35"/>
            <p:cNvSpPr/>
            <p:nvPr/>
          </p:nvSpPr>
          <p:spPr>
            <a:xfrm>
              <a:off x="17640" y="4240"/>
              <a:ext cx="612" cy="2938"/>
            </a:xfrm>
            <a:prstGeom prst="downArrow">
              <a:avLst>
                <a:gd name="adj1" fmla="val 44771"/>
                <a:gd name="adj2" fmla="val 5000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6" grpId="0" animBg="1"/>
      <p:bldP spid="2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101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02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48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61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PP_MARK_KEY" val="7096565b-e95a-473c-a574-2202c16fae3d"/>
  <p:tag name="COMMONDATA" val="eyJoZGlkIjoiY2VkY2FjZDMzNGE1ZWJiNDlkZWVhYjVjZjQyZmQ2ZDkifQ=="/>
  <p:tag name="commondata" val="eyJoZGlkIjoiNWEwZTYxMWU2MGNhNTQyYTlhN2MxZDU3NTg3ZTgyNGMifQ==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1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2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3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25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6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7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8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29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1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2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3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4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5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6.xml><?xml version="1.0" encoding="utf-8"?>
<p:tagLst xmlns:p="http://schemas.openxmlformats.org/presentationml/2006/main">
  <p:tag name="KSO_WM_DIAGRAM_VIRTUALLY_FRAME" val="{&quot;height&quot;:366.55,&quot;left&quot;:38.3,&quot;top&quot;:142.95,&quot;width&quot;:728.05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87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1.xml><?xml version="1.0" encoding="utf-8"?>
<p:tagLst xmlns:p="http://schemas.openxmlformats.org/presentationml/2006/main">
  <p:tag name="KSO_WM_DIAGRAM_VIRTUALLY_FRAME" val="{&quot;height&quot;:345.45,&quot;left&quot;:34,&quot;top&quot;:82.2,&quot;width&quot;:938.2}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8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ags/tag99.xml><?xml version="1.0" encoding="utf-8"?>
<p:tagLst xmlns:p="http://schemas.openxmlformats.org/presentationml/2006/main">
  <p:tag name="KSO_WM_BEAUTIFY_FLAG" val=""/>
  <p:tag name="KSO_WM_DIAGRAM_VIRTUALLY_FRAME" val="{&quot;height&quot;:345.45,&quot;left&quot;:34,&quot;top&quot;:82.2,&quot;width&quot;:938.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7802</Words>
  <Application>WPS 演示</Application>
  <PresentationFormat>宽屏</PresentationFormat>
  <Paragraphs>383</Paragraphs>
  <Slides>23</Slides>
  <Notes>26</Notes>
  <HiddenSlides>3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Comic Sans MS</vt:lpstr>
      <vt:lpstr>Gill Sans</vt:lpstr>
      <vt:lpstr>Gill Sans MT</vt:lpstr>
      <vt:lpstr>Wingdings</vt:lpstr>
      <vt:lpstr>等线</vt:lpstr>
      <vt:lpstr>Arial Unicode MS</vt:lpstr>
      <vt:lpstr>等线 Light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鲁 瑞明</dc:creator>
  <cp:lastModifiedBy></cp:lastModifiedBy>
  <cp:revision>1953</cp:revision>
  <dcterms:created xsi:type="dcterms:W3CDTF">2022-06-07T12:25:00Z</dcterms:created>
  <dcterms:modified xsi:type="dcterms:W3CDTF">2024-06-18T13:15:36Z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F862608F94FA4448A1DF02B56D62BA7F_13</vt:lpwstr>
  </property>
  <property fmtid="{D5CDD505-2E9C-101B-9397-08002B2CF9AE}" pid="3" name="KSOProductBuildVer">
    <vt:lpwstr>2052-12.1.0.16929</vt:lpwstr>
  </property>
</Properties>
</file>